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6" r:id="rId5"/>
    <p:sldId id="264" r:id="rId6"/>
    <p:sldId id="265" r:id="rId7"/>
    <p:sldId id="266" r:id="rId8"/>
    <p:sldId id="267" r:id="rId9"/>
    <p:sldId id="258" r:id="rId10"/>
    <p:sldId id="268" r:id="rId11"/>
    <p:sldId id="269" r:id="rId12"/>
    <p:sldId id="272" r:id="rId13"/>
    <p:sldId id="270" r:id="rId14"/>
    <p:sldId id="271" r:id="rId15"/>
    <p:sldId id="273" r:id="rId16"/>
    <p:sldId id="274" r:id="rId17"/>
    <p:sldId id="257" r:id="rId18"/>
    <p:sldId id="262" r:id="rId19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4E7C0-AF42-4169-98A6-DDCF37482002}" type="datetimeFigureOut">
              <a:rPr lang="bg-BG" smtClean="0"/>
              <a:pPr/>
              <a:t>24.10.2011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EEC54-520E-442F-A749-75A47172326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EEC54-520E-442F-A749-75A471723267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EFED-B4DD-4670-A280-15BDE42960B0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4FEC-4023-4632-82B7-6159E22D0B5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B1C4-C275-4C4D-858D-D23C88FA6BD1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6753-9330-473A-AABF-D9AD9018B4F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4E3D-A429-4567-941A-7644FC68B42A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8D6A-8696-4A4A-9297-3BF76CC1BA6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70A5-9F8C-4BB5-A274-A3FF5868735B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A479-321D-4126-A31D-DCB443F13E4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E8F7E-9585-4D86-9FDA-B374ED516A2F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09E0-FA92-4195-88CE-23897A2B629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B85A-135F-4BE4-BECE-63F40FE8A603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40D9-3E5D-469D-A871-42C9C1EB684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315A-52FF-4236-87BC-131146D95341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467E-7B51-496C-90C1-C335ACB9FA0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C6102-D9DA-4ECF-A6AD-021D3DA31A6D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8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C8D3-3847-44E3-AA6C-FCD8BA04E88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8A8C-D967-4168-B5E7-EE6B687FACAB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00F8-21E2-4246-85BB-2903A377257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322F-38D1-4588-8065-50D50F38B63B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2F8B3-F795-4C09-8286-FC4FDF5D5A6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FAE2-2236-4687-A5AC-21D68E6F3457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26B5-48CD-4B4B-B0A3-03937EC8185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2DBAB-C5C5-4FB9-A13E-57744C378BFC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DE0A-4B06-4051-85B2-7BEBF87D68A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C339-2908-498B-8BFA-01216F12894E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B425-5AC6-4F39-A277-F08E2F17BA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E26C-7DD4-4BD9-BE0E-AB83FC47D378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10C2-508C-4F6F-B3C1-579A792C7F8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39D1-94F9-4848-995A-BBD3CB4989CA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C677-3802-4F6E-A4A8-803B1E5848D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AFDD-5B33-4481-8B4C-E23CBD5A23F7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5662-648E-4028-8FCF-1DA66E9C8E1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00A4-CB4D-407D-B5B6-471870CC52FF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8CE1-E58B-4C6D-A51D-43BF4FC5B81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94B3-2328-4043-9516-E2DA1BCDB4D6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8797-C598-418A-B588-1620EBE4E4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DB66-8BE9-4F4A-BF4F-9AC16187445E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9692-5323-4300-8052-D79B9CE73EB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F730-F126-47CC-A10A-A6535A5A6586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8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F2B6-DBC0-41B0-A204-B4BE739C1B9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4B37-1F1F-467B-9E34-A7BAC14FED9E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D576-2580-4903-B55E-D476948838A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FA01-6AB2-4507-991C-3B07B7B1FBDA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68DD-4004-425E-8BD5-1A550AA1598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8010-B741-4DE6-A0B6-B7FF5AE88CE3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1757-A8EC-4EEB-809E-5546ED9F188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43EF-179F-431B-B813-C8E557600ADE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76FE0-8C8C-4C49-8DF3-88D8FFB1612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9B5D-4985-40F6-83C6-41592D45EE5E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CB20-7B65-4420-B097-C6A329A2C9A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E27-7DA0-487E-B582-F7076C2C7669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5A38-0173-4246-AF52-94A936BEED7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B247-3CAF-4F3B-A743-9E5076E6D9C4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1121-8A0D-47A9-8D65-E07E39F7D4E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1646-1320-4014-A32F-4CB48079527F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50E2-E9D8-4693-A235-EBDF166FF74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8A4F7-D369-4788-BB41-56E34CDB28DF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A819-EC0D-4AFB-849E-C4C9CF5BF39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0DAE-F923-431B-B631-B90F8C625C4D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0607-64CE-4B5B-82E3-55B4327BE7E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2E70-7204-4AC7-82A1-8DF8D66E5DD4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0F44-75A3-4DEC-9EE0-AC3152F3362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CC78-A7F0-4668-B024-14B0A721C4C6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8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6E04-9B15-4D0F-A517-D7D35403E59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6DDA-CFF5-4BB8-843D-ED1C36E7E51A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22B5-1AF5-40A0-A442-569258BD298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8169-673B-42CE-9380-FEB762776D9D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3449-EAB6-4CA4-8C0C-D1B5F3AD22E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82D1-C723-4F63-B71F-4771BC1FD6C5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7F7E-906C-43ED-9578-309443FCDED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2839-13FE-4F63-B494-39D56ABEE95F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74D8-B4C7-4C36-9514-0C6B53A90F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425C-3A38-43FD-B4D7-A1FE01E24BED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81A6-E99D-4890-82D5-2A05F0DE35B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094A-B1A0-41BA-A267-FEF09407E941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1FC8-DB93-496B-A61E-573F752A0C5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BFDB8-6DCF-4CFA-8E91-7AD804E87186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0654-0915-4CD9-98A2-F05EE724AE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CFBA-C9AB-4F53-A629-82114C4BA30F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8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E4C1-97C4-492B-A266-75BDF036C90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C43D-5A26-4F44-9E40-74DCB79D1A27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4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AF43-CECB-4775-A568-139CA94C7CE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F160-CD72-4297-BB72-6E704D7A88BA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3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9688-45EF-4F01-95AE-83CACDD70FE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7F87-A39F-4C7C-9EC2-0817F1399E3D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2362-8884-4248-8259-E0C5F88D94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C0C9-5264-45D2-9141-F34ED778C1BA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F44F-3170-4109-B5F4-0ABF3928BD5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825600">
                <a:alpha val="76000"/>
              </a:srgbClr>
            </a:gs>
            <a:gs pos="15000">
              <a:srgbClr val="FFA800">
                <a:alpha val="91000"/>
              </a:srgbClr>
            </a:gs>
            <a:gs pos="28000">
              <a:srgbClr val="825600"/>
            </a:gs>
            <a:gs pos="43000">
              <a:srgbClr val="FFA800">
                <a:alpha val="73000"/>
              </a:srgbClr>
            </a:gs>
            <a:gs pos="58000">
              <a:srgbClr val="825600"/>
            </a:gs>
            <a:gs pos="72000">
              <a:srgbClr val="FFA800">
                <a:alpha val="82000"/>
              </a:srgbClr>
            </a:gs>
            <a:gs pos="87000">
              <a:srgbClr val="825600"/>
            </a:gs>
            <a:gs pos="100000">
              <a:srgbClr val="FFA80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Контейнер за заглавие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1027" name="Текстов контейне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C6478-D4C1-4ACC-A4D8-52D83542AB19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3D05D-4DCE-4CE2-8C4F-5B15CAA0AB3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051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A3CD5-A192-48FE-89F4-54033E771DE6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3D3942-35B0-42CC-B033-82FA62C7B4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4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075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B1B18-1216-48C2-AFD9-AE288CFD4E82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DC95D-0EBE-4A00-BFEF-DF0801CC96A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4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099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BB9A4-70DF-49D3-94E5-9A272F4D4B7E}" type="datetimeFigureOut">
              <a:rPr lang="bg-BG"/>
              <a:pPr>
                <a:defRPr/>
              </a:pPr>
              <a:t>24.10.2011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8572D-5AC7-4D21-98F3-F92783116E2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42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лавие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8215313" cy="1928812"/>
          </a:xfrm>
        </p:spPr>
        <p:txBody>
          <a:bodyPr/>
          <a:lstStyle/>
          <a:p>
            <a:r>
              <a:rPr lang="bg-BG" b="1" smtClean="0"/>
              <a:t>Двете обсади на Виена </a:t>
            </a:r>
            <a:br>
              <a:rPr lang="bg-BG" b="1" smtClean="0"/>
            </a:br>
            <a:r>
              <a:rPr lang="bg-BG" b="1" smtClean="0"/>
              <a:t>1529г. и 1683г</a:t>
            </a:r>
            <a:r>
              <a:rPr lang="bg-BG" smtClean="0"/>
              <a:t>.</a:t>
            </a:r>
          </a:p>
        </p:txBody>
      </p:sp>
      <p:pic>
        <p:nvPicPr>
          <p:cNvPr id="1026" name="Picture 2" descr="C:\Users\comp\Desktop\800px-Battle_of_Vienna_1683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373964" cy="3786214"/>
          </a:xfrm>
          <a:prstGeom prst="snip2Diag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лавие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71570"/>
          </a:xfrm>
        </p:spPr>
        <p:txBody>
          <a:bodyPr/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Предпоставки за обсадата на Виена от 1683г.</a:t>
            </a:r>
          </a:p>
        </p:txBody>
      </p:sp>
      <p:sp>
        <p:nvSpPr>
          <p:cNvPr id="16387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/>
          <a:lstStyle/>
          <a:p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 1683г. нова османска офанзива се насочва към Виена.</a:t>
            </a:r>
          </a:p>
          <a:p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Австрийската армия се опитва </a:t>
            </a:r>
          </a:p>
          <a:p>
            <a:pPr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удържи султана </a:t>
            </a:r>
          </a:p>
          <a:p>
            <a:pPr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прекратяване на примирието, </a:t>
            </a:r>
          </a:p>
          <a:p>
            <a:pPr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партията на войната </a:t>
            </a:r>
          </a:p>
          <a:p>
            <a:pPr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надделява начело с великия везир </a:t>
            </a:r>
          </a:p>
          <a:p>
            <a:pPr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– </a:t>
            </a:r>
            <a:r>
              <a:rPr lang="bg-BG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Карамустафа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Истанбул се възползва от съюза с Трансилвания  и </a:t>
            </a:r>
            <a:r>
              <a:rPr lang="bg-BG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антихабсбургската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партия в Унгария  на </a:t>
            </a:r>
            <a:r>
              <a:rPr lang="bg-BG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Емрих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Тьокьоли</a:t>
            </a:r>
            <a:endParaRPr lang="bg-BG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omp\Desktop\384px-Kara_Mustafa_Pa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2789216" cy="30972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3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3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Обсадата на Виена – противопоставяне на универсализма на исляма </a:t>
            </a:r>
            <a:b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срещу християнския универсализъм</a:t>
            </a:r>
            <a:endParaRPr lang="bg-BG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                    </a:t>
            </a:r>
            <a:endParaRPr lang="bg-BG" dirty="0" smtClean="0"/>
          </a:p>
        </p:txBody>
      </p:sp>
      <p:pic>
        <p:nvPicPr>
          <p:cNvPr id="1026" name="Picture 2" descr="C:\Users\comp\Desktop\453px-Benjamin_von_Block_001 -leop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143140" cy="2643206"/>
          </a:xfrm>
          <a:prstGeom prst="rect">
            <a:avLst/>
          </a:prstGeom>
          <a:noFill/>
        </p:spPr>
      </p:pic>
      <p:pic>
        <p:nvPicPr>
          <p:cNvPr id="1027" name="Picture 3" descr="C:\Users\comp\Desktop\SiemiginowskiJerzy.1686.JanIIISobieskiPodWiedni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14488"/>
            <a:ext cx="2286016" cy="2643206"/>
          </a:xfrm>
          <a:prstGeom prst="rect">
            <a:avLst/>
          </a:prstGeom>
          <a:noFill/>
        </p:spPr>
      </p:pic>
      <p:sp>
        <p:nvSpPr>
          <p:cNvPr id="6" name="Правоъгълник 5"/>
          <p:cNvSpPr/>
          <p:nvPr/>
        </p:nvSpPr>
        <p:spPr>
          <a:xfrm>
            <a:off x="500034" y="4643446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Леополд</a:t>
            </a:r>
            <a:endParaRPr lang="bg-B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6715140" y="4500570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Крал Ян ІІІ </a:t>
            </a:r>
          </a:p>
          <a:p>
            <a:pPr algn="ctr"/>
            <a:r>
              <a:rPr lang="bg-B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Собиески</a:t>
            </a:r>
            <a:endParaRPr lang="bg-B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2643174" y="1928802"/>
            <a:ext cx="38576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Подкрепян от папа Инокентий ІІІ,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Леополд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старае да състави коалиция от християнски принцове. </a:t>
            </a:r>
          </a:p>
          <a:p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Папската власт, Испания, Португалия и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Савоя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 подкрепят със субсидии.</a:t>
            </a:r>
          </a:p>
          <a:p>
            <a:pPr>
              <a:buFontTx/>
              <a:buChar char="-"/>
            </a:pP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 помощ получава от Бавария и  Саксония</a:t>
            </a:r>
          </a:p>
          <a:p>
            <a:pPr>
              <a:buFontTx/>
              <a:buChar char="-"/>
            </a:pP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Сключва съюзен  военен договор с полския крал Ян ІІІ </a:t>
            </a:r>
            <a:r>
              <a:rPr lang="bg-B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Собиески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срещу неверника.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Ход на обсадата: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429288"/>
          </a:xfrm>
        </p:spPr>
        <p:txBody>
          <a:bodyPr/>
          <a:lstStyle/>
          <a:p>
            <a:pPr algn="just"/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 Лотарингски командва имперската армия от 33 000 души, но вражеските войски са повече от 150 000. Затова той отстъпва и заема позиции на север от р. Дунав.</a:t>
            </a:r>
          </a:p>
          <a:p>
            <a:pPr algn="just"/>
            <a:endParaRPr lang="bg-BG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7 юли </a:t>
            </a:r>
            <a:r>
              <a:rPr lang="bg-BG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Леополд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напуска столицата си заедно с част от населението.  Девет дни по-късно обсадата на града е завършена.</a:t>
            </a:r>
          </a:p>
          <a:p>
            <a:pPr algn="just"/>
            <a:endParaRPr lang="bg-BG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Армията на обсаждащите се състои от 25 000 шатри, 100 000 войници.</a:t>
            </a:r>
          </a:p>
          <a:p>
            <a:pPr algn="just"/>
            <a:endParaRPr lang="bg-BG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Подсилените след обсадата от 1529г-фортификации устояват на обсадата.</a:t>
            </a:r>
          </a:p>
          <a:p>
            <a:pPr algn="just"/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Защитните войски са командвани от граф </a:t>
            </a:r>
            <a:r>
              <a:rPr lang="bg-BG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Ернест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Рюдригер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успяват с трудности да се противопоставят на османците. Към загубите от битките се прибавят и появата на </a:t>
            </a:r>
            <a:r>
              <a:rPr lang="bg-BG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емидемия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bg-BG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дезинтерия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три пъти с мини нападателите успяват да направят </a:t>
            </a:r>
            <a:r>
              <a:rPr lang="bg-BG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пробойни</a:t>
            </a:r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стените. </a:t>
            </a:r>
          </a:p>
          <a:p>
            <a:pPr algn="just"/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6 септември последният щурм на врага е отблъснат  и Виена  е спасена от падане под османска власт. </a:t>
            </a:r>
            <a:endParaRPr lang="bg-BG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bg-B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bg-BG" b="1" dirty="0" smtClean="0"/>
              <a:t>Заключение</a:t>
            </a:r>
            <a:r>
              <a:rPr lang="bg-BG" dirty="0" smtClean="0"/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/>
          <a:lstStyle/>
          <a:p>
            <a:pPr algn="just"/>
            <a:r>
              <a:rPr lang="bg-BG" dirty="0" smtClean="0"/>
              <a:t>На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август полската армия се обединява със </a:t>
            </a:r>
            <a:r>
              <a:rPr lang="bg-BG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съюзниците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над 65 000 души.</a:t>
            </a:r>
          </a:p>
          <a:p>
            <a:pPr algn="just"/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11 септември заема позиции на хълма </a:t>
            </a:r>
            <a:r>
              <a:rPr lang="bg-BG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Каленберг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откъдето се вижда Виена. На другата сутрин Ян </a:t>
            </a:r>
            <a:r>
              <a:rPr lang="bg-BG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Собиески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Шарл Лотарингски ръководят решителната битка. </a:t>
            </a:r>
            <a:r>
              <a:rPr lang="bg-BG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Карамустафа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допуска грешка като разделя армиите си на два фронта в обсадата на града и това води до спасението на Виена. Обвинен за загубата, </a:t>
            </a:r>
            <a:r>
              <a:rPr lang="bg-BG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Карамустафа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убит на 25 декември в Белград.</a:t>
            </a:r>
          </a:p>
          <a:p>
            <a:pPr algn="just"/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Спасяването на Виена от </a:t>
            </a:r>
          </a:p>
          <a:p>
            <a:pPr algn="just">
              <a:buNone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Османска власт има голямо значение</a:t>
            </a:r>
          </a:p>
          <a:p>
            <a:pPr algn="just">
              <a:buNone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запазването на  християнското </a:t>
            </a:r>
          </a:p>
          <a:p>
            <a:pPr algn="just">
              <a:buNone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господство в Западна Европа. 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comp\Desktop\Нова папка\800px-Battle_of_Vienna_1683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429132"/>
            <a:ext cx="3812862" cy="21632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28688"/>
          </a:xfrm>
        </p:spPr>
        <p:txBody>
          <a:bodyPr/>
          <a:lstStyle/>
          <a:p>
            <a:r>
              <a:rPr lang="bg-BG" b="1" smtClean="0"/>
              <a:t>Библиография: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286375"/>
          </a:xfrm>
        </p:spPr>
        <p:txBody>
          <a:bodyPr/>
          <a:lstStyle/>
          <a:p>
            <a:r>
              <a:rPr lang="bg-BG" sz="2800" smtClean="0"/>
              <a:t>Блед, Жан-Пол., История на Виена, 2009г., изд. Рива</a:t>
            </a:r>
          </a:p>
          <a:p>
            <a:r>
              <a:rPr lang="bg-BG" sz="2800" smtClean="0"/>
              <a:t>Блеър, Стивън., Кратка история на Австрия, София, 2009г., изд. къща Труд</a:t>
            </a:r>
          </a:p>
          <a:p>
            <a:r>
              <a:rPr lang="bg-BG" sz="2800" smtClean="0"/>
              <a:t>Иналджък, Халил. Османската империя.Класическият период 1300-1600г. София, 2002г.</a:t>
            </a:r>
          </a:p>
          <a:p>
            <a:r>
              <a:rPr lang="bg-BG" sz="2800" smtClean="0"/>
              <a:t>Мантран,Робер., История на Османската империя, София, 1999г., изд. Рива</a:t>
            </a:r>
          </a:p>
          <a:p>
            <a:r>
              <a:rPr lang="bg-BG" sz="2800" smtClean="0"/>
              <a:t>Матанов, Христо – Румяна Михнева. От Галиполи до Лепанто. Балканите. Европа 1354-1571г., София, Тилиа 1989г.</a:t>
            </a:r>
          </a:p>
          <a:p>
            <a:endParaRPr lang="bg-BG" sz="2800" smtClean="0"/>
          </a:p>
          <a:p>
            <a:pPr>
              <a:buFont typeface="Arial" charset="0"/>
              <a:buNone/>
            </a:pPr>
            <a:endParaRPr lang="bg-BG" sz="2800" smtClean="0"/>
          </a:p>
          <a:p>
            <a:endParaRPr lang="bg-BG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Изготвили: </a:t>
            </a:r>
            <a:br>
              <a:rPr lang="bg-BG" dirty="0" smtClean="0"/>
            </a:br>
            <a:endParaRPr lang="bg-BG" dirty="0" smtClean="0"/>
          </a:p>
        </p:txBody>
      </p:sp>
      <p:sp>
        <p:nvSpPr>
          <p:cNvPr id="2048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96"/>
          </a:xfrm>
        </p:spPr>
        <p:txBody>
          <a:bodyPr/>
          <a:lstStyle/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err="1" smtClean="0"/>
              <a:t>Имелда</a:t>
            </a:r>
            <a:r>
              <a:rPr lang="bg-BG" dirty="0" smtClean="0"/>
              <a:t> Владева, ІІІ курс, специалност история </a:t>
            </a:r>
          </a:p>
          <a:p>
            <a:pPr>
              <a:buNone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Николай Христов, ІІІ курс, специалност история</a:t>
            </a:r>
          </a:p>
          <a:p>
            <a:pPr algn="ctr">
              <a:buNone/>
            </a:pP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балканска история</a:t>
            </a:r>
            <a:endParaRPr lang="bg-B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ктомври 2011г., гр. София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3200" b="1" i="1" dirty="0" smtClean="0"/>
              <a:t>      Унгарско-френски отношения, засягащи Османската империя в началото на ХVІ век. Причини за </a:t>
            </a:r>
            <a:r>
              <a:rPr lang="bg-BG" sz="3200" b="1" i="1" u="sng" dirty="0" smtClean="0"/>
              <a:t>първата</a:t>
            </a:r>
            <a:r>
              <a:rPr lang="bg-BG" sz="3200" b="1" i="1" dirty="0" smtClean="0"/>
              <a:t> обсада на Виена от 1529г.</a:t>
            </a:r>
            <a:endParaRPr lang="bg-BG" sz="3200" b="1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50" y="1714500"/>
            <a:ext cx="8643938" cy="4786313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bg-BG" sz="2000" b="1" dirty="0" smtClean="0"/>
              <a:t>През 1519г. </a:t>
            </a:r>
            <a:r>
              <a:rPr lang="bg-BG" sz="2000" b="1" dirty="0" err="1" smtClean="0"/>
              <a:t>Хабсбургът</a:t>
            </a:r>
            <a:r>
              <a:rPr lang="bg-BG" sz="2000" b="1" dirty="0" smtClean="0"/>
              <a:t> Карл V и Франсоа І, крал на Франция са кандидати за короната на римската църква,избран е Карл V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bg-BG" sz="2000" b="1" dirty="0" smtClean="0"/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bg-BG" sz="2000" b="1" dirty="0" smtClean="0"/>
              <a:t>Сюлейман І анексира Белград на 29 август 1521г.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bg-BG" sz="2000" b="1" dirty="0" smtClean="0"/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bg-BG" sz="2000" b="1" dirty="0" smtClean="0"/>
              <a:t>Френско-османски съюз срещу Карл V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bg-BG" sz="2000" b="1" dirty="0" smtClean="0"/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bg-BG" sz="2000" b="1" dirty="0" smtClean="0"/>
              <a:t>Победата при </a:t>
            </a:r>
            <a:r>
              <a:rPr lang="bg-BG" sz="2000" b="1" dirty="0" err="1" smtClean="0"/>
              <a:t>Мохач</a:t>
            </a:r>
            <a:r>
              <a:rPr lang="bg-BG" sz="2000" b="1" dirty="0" smtClean="0"/>
              <a:t> на 28 август 1526г.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bg-BG" sz="2000" b="1" dirty="0" smtClean="0"/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bg-BG" sz="2000" b="1" dirty="0" smtClean="0"/>
              <a:t>Поставянето на Ян(</a:t>
            </a:r>
            <a:r>
              <a:rPr lang="bg-BG" sz="2000" b="1" dirty="0" err="1" smtClean="0"/>
              <a:t>ош</a:t>
            </a:r>
            <a:r>
              <a:rPr lang="bg-BG" sz="2000" b="1" dirty="0" smtClean="0"/>
              <a:t>) </a:t>
            </a:r>
            <a:r>
              <a:rPr lang="bg-BG" sz="2000" b="1" dirty="0" err="1" smtClean="0"/>
              <a:t>Запояи</a:t>
            </a:r>
            <a:r>
              <a:rPr lang="bg-BG" sz="2000" b="1" dirty="0" smtClean="0"/>
              <a:t> за крал на Унгария от османците и изгонването му от ерцхерцог Фердинанд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endParaRPr lang="bg-BG" sz="2000" b="1" dirty="0" smtClean="0"/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bg-BG" sz="2000" b="1" dirty="0" smtClean="0"/>
              <a:t>Сюлейман напада Унгария и на 8 септември 1529г.  връща </a:t>
            </a:r>
            <a:r>
              <a:rPr lang="bg-BG" sz="2000" b="1" dirty="0" err="1" smtClean="0"/>
              <a:t>Запояи</a:t>
            </a:r>
            <a:r>
              <a:rPr lang="bg-BG" sz="2000" b="1" dirty="0" smtClean="0"/>
              <a:t> на трона в Буда.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Вътрешнополитически причини за неуспех на обсадата на Виена от 1529г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50" y="1357313"/>
            <a:ext cx="8858250" cy="928687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bg-BG" b="1" i="1" dirty="0" smtClean="0"/>
              <a:t>сезона на обсадата – ранна есен, преди зима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bg-BG" b="1" i="1" dirty="0" smtClean="0"/>
              <a:t>силната фортификация на града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b="1" i="1" dirty="0"/>
          </a:p>
        </p:txBody>
      </p:sp>
      <p:pic>
        <p:nvPicPr>
          <p:cNvPr id="1026" name="Picture 2" descr="C:\Users\comp\Desktop\ViennaBat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8072494" cy="40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57938"/>
          </a:xfrm>
        </p:spPr>
        <p:txBody>
          <a:bodyPr>
            <a:normAutofit fontScale="850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bg-BG" b="1" i="1" dirty="0" smtClean="0"/>
              <a:t>Виена е защитавана от собствените си граждани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i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bg-BG" b="1" i="1" dirty="0" smtClean="0"/>
              <a:t>Недостиг на оръжие и продоволствие на османците </a:t>
            </a:r>
          </a:p>
        </p:txBody>
      </p:sp>
      <p:pic>
        <p:nvPicPr>
          <p:cNvPr id="2050" name="Picture 2" descr="C:\Users\comp\Desktop\429px-Siegeofvienna1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4357718" cy="4500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3600" i="1" dirty="0" smtClean="0"/>
              <a:t>Външнополитически причини за неуспеха на обсадата от 1529г.</a:t>
            </a:r>
            <a:endParaRPr lang="bg-BG" sz="36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50" y="2000250"/>
            <a:ext cx="8572500" cy="4429125"/>
          </a:xfrm>
        </p:spPr>
        <p:txBody>
          <a:bodyPr>
            <a:no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Мартин Лутер и  реформацията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Идеи и трансформация във възгледите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bg-BG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bg-BG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Сближаване между католици и  протестанти </a:t>
            </a:r>
            <a:endParaRPr lang="bg-BG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/>
              <a:t>Отзиви и последици от обсадата на Виена след 1529г.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50" y="1143000"/>
            <a:ext cx="8572500" cy="5500688"/>
          </a:xfrm>
        </p:spPr>
        <p:txBody>
          <a:bodyPr/>
          <a:lstStyle/>
          <a:p>
            <a:pPr algn="just"/>
            <a:r>
              <a:rPr lang="bg-BG" sz="2400" b="1" i="1" smtClean="0"/>
              <a:t>Еразъм Ротердамски и съчинението му от 1530г. с отзиви за обсадата на Виена</a:t>
            </a:r>
          </a:p>
          <a:p>
            <a:pPr algn="just"/>
            <a:r>
              <a:rPr lang="bg-BG" sz="2400" b="1" i="1" smtClean="0"/>
              <a:t>Последици от обсадата на Виена:</a:t>
            </a:r>
          </a:p>
          <a:p>
            <a:pPr algn="just">
              <a:buFontTx/>
              <a:buChar char="-"/>
            </a:pPr>
            <a:r>
              <a:rPr lang="bg-BG" sz="2400" b="1" i="1" smtClean="0"/>
              <a:t>През 1532г. Османците предприемат четвъртия си поход към Австрия. Стигат до крепостта Кьосег, защитена от хърватина Никола Юрищич, където пътят им е блокиран.</a:t>
            </a:r>
          </a:p>
          <a:p>
            <a:pPr algn="just">
              <a:buFont typeface="Arial" charset="0"/>
              <a:buNone/>
            </a:pPr>
            <a:endParaRPr lang="bg-BG" sz="2400" b="1" i="1" smtClean="0"/>
          </a:p>
          <a:p>
            <a:pPr algn="just">
              <a:buFont typeface="Arial" charset="0"/>
              <a:buNone/>
            </a:pPr>
            <a:r>
              <a:rPr lang="bg-BG" sz="2400" b="1" i="1" smtClean="0"/>
              <a:t> </a:t>
            </a:r>
          </a:p>
          <a:p>
            <a:pPr algn="just">
              <a:buFont typeface="Arial" charset="0"/>
              <a:buNone/>
            </a:pPr>
            <a:endParaRPr lang="bg-BG" sz="2400" b="1" i="1" smtClean="0"/>
          </a:p>
          <a:p>
            <a:pPr algn="just">
              <a:buFont typeface="Arial" charset="0"/>
              <a:buNone/>
            </a:pPr>
            <a:r>
              <a:rPr lang="bg-BG" sz="2400" b="1" i="1" smtClean="0"/>
              <a:t>                                                                                       -   Виена, 1530г. </a:t>
            </a:r>
          </a:p>
        </p:txBody>
      </p:sp>
      <p:pic>
        <p:nvPicPr>
          <p:cNvPr id="1027" name="Picture 3" descr="C:\Users\comp\Desktop\649px-Meldeman-Plan - viena 1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5500727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85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Втората обсада на Виена от османците през 1683г.</a:t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(14 юли – 12 септември) 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omp\Desktop\Siege_of_Vienna_1529_by_Pieter_Snayer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362700" cy="4318000"/>
          </a:xfrm>
          <a:prstGeom prst="horizontalScroll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Хабсбугско-османски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отношения през 80-те години на ХVІІ век. 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5214974"/>
          </a:xfrm>
        </p:spPr>
        <p:txBody>
          <a:bodyPr/>
          <a:lstStyle/>
          <a:p>
            <a:pPr algn="ctr"/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 1663г. Османската империя </a:t>
            </a:r>
          </a:p>
          <a:p>
            <a:pPr algn="ctr"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предприема офанзива към Унгария.</a:t>
            </a:r>
          </a:p>
          <a:p>
            <a:pPr algn="ctr"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-Скъсвайки временно традиционния съюз</a:t>
            </a:r>
          </a:p>
          <a:p>
            <a:pPr algn="ctr">
              <a:buNone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 султана,Луи ХІV изпраща корпус от 6000д.</a:t>
            </a:r>
          </a:p>
          <a:p>
            <a:pPr algn="ctr">
              <a:buFontTx/>
              <a:buChar char="-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 август 1664г.  армията, командвана от</a:t>
            </a:r>
          </a:p>
          <a:p>
            <a:pPr>
              <a:buFontTx/>
              <a:buChar char="-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</a:p>
          <a:p>
            <a:pPr>
              <a:buFontTx/>
              <a:buChar char="-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 </a:t>
            </a:r>
            <a:r>
              <a:rPr lang="bg-BG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Монтекуколи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спира </a:t>
            </a:r>
          </a:p>
          <a:p>
            <a:pPr>
              <a:buFontTx/>
              <a:buChar char="-"/>
            </a:pP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щурма на турците при Сен </a:t>
            </a:r>
            <a:r>
              <a:rPr lang="bg-BG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Готар</a:t>
            </a:r>
            <a:r>
              <a:rPr lang="bg-BG" sz="2800" dirty="0" smtClean="0"/>
              <a:t>.</a:t>
            </a:r>
          </a:p>
          <a:p>
            <a:pPr>
              <a:buNone/>
            </a:pPr>
            <a:endParaRPr lang="bg-BG" dirty="0" smtClean="0"/>
          </a:p>
        </p:txBody>
      </p:sp>
      <p:pic>
        <p:nvPicPr>
          <p:cNvPr id="15365" name="Picture 5" descr="C:\Users\comp\Desktop\ottomanempireexpansionto1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765570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17411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2050" name="Picture 2" descr="C:\Users\comp\Desktop\ottomanempireexpansionto1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723</TotalTime>
  <Words>768</Words>
  <Application>Microsoft Office PowerPoint</Application>
  <PresentationFormat>Презентация на цял екран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9" baseType="lpstr">
      <vt:lpstr>Office тема</vt:lpstr>
      <vt:lpstr>Връх</vt:lpstr>
      <vt:lpstr>1_Връх</vt:lpstr>
      <vt:lpstr>2_Връх</vt:lpstr>
      <vt:lpstr>Двете обсади на Виена  1529г. и 1683г.</vt:lpstr>
      <vt:lpstr>      Унгарско-френски отношения, засягащи Османската империя в началото на ХVІ век. Причини за първата обсада на Виена от 1529г.</vt:lpstr>
      <vt:lpstr>Вътрешнополитически причини за неуспех на обсадата на Виена от 1529г.</vt:lpstr>
      <vt:lpstr>Слайд 4</vt:lpstr>
      <vt:lpstr>Външнополитически причини за неуспеха на обсадата от 1529г.</vt:lpstr>
      <vt:lpstr>Отзиви и последици от обсадата на Виена след 1529г.</vt:lpstr>
      <vt:lpstr>Втората обсада на Виена от османците през 1683г.  (14 юли – 12 септември) </vt:lpstr>
      <vt:lpstr>Хабсбугско-османски отношения през 80-те години на ХVІІ век. </vt:lpstr>
      <vt:lpstr>Слайд 9</vt:lpstr>
      <vt:lpstr>Предпоставки за обсадата на Виена от 1683г.</vt:lpstr>
      <vt:lpstr>Обсадата на Виена – противопоставяне на универсализма на исляма  срещу християнския универсализъм</vt:lpstr>
      <vt:lpstr>Ход на обсадата: </vt:lpstr>
      <vt:lpstr>Заключение:</vt:lpstr>
      <vt:lpstr>Библиография:</vt:lpstr>
      <vt:lpstr>Изготвили: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Двете обсади на Виена  1529г. и 1683г.</dc:title>
  <dc:creator>comp</dc:creator>
  <cp:lastModifiedBy>comp</cp:lastModifiedBy>
  <cp:revision>76</cp:revision>
  <dcterms:created xsi:type="dcterms:W3CDTF">2011-10-21T21:21:32Z</dcterms:created>
  <dcterms:modified xsi:type="dcterms:W3CDTF">2011-10-24T11:02:21Z</dcterms:modified>
</cp:coreProperties>
</file>