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00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dirty="0"/>
          </a:p>
        </p:txBody>
      </p:sp>
      <p:sp>
        <p:nvSpPr>
          <p:cNvPr id="3" name="Контейнер за 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B5980-6EB7-463D-AA4A-EFD071B7C57E}" type="datetimeFigureOut">
              <a:rPr lang="bg-BG" smtClean="0"/>
              <a:pPr/>
              <a:t>28.12.2011 г.</a:t>
            </a:fld>
            <a:endParaRPr lang="bg-BG" dirty="0"/>
          </a:p>
        </p:txBody>
      </p:sp>
      <p:sp>
        <p:nvSpPr>
          <p:cNvPr id="4" name="Контейнер за изображение на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dirty="0"/>
          </a:p>
        </p:txBody>
      </p:sp>
      <p:sp>
        <p:nvSpPr>
          <p:cNvPr id="5" name="Контейнер за бележ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6" name="Контейнер за долния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dirty="0"/>
          </a:p>
        </p:txBody>
      </p:sp>
      <p:sp>
        <p:nvSpPr>
          <p:cNvPr id="7" name="Контейнер за номер н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FB3AEB-0951-484D-97FD-F24EC23C5D09}" type="slidenum">
              <a:rPr lang="bg-BG" smtClean="0"/>
              <a:pPr/>
              <a:t>‹#›</a:t>
            </a:fld>
            <a:endParaRPr lang="bg-BG"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normAutofit/>
          </a:bodyPr>
          <a:lstStyle/>
          <a:p>
            <a:endParaRPr lang="bg-BG" dirty="0"/>
          </a:p>
        </p:txBody>
      </p:sp>
      <p:sp>
        <p:nvSpPr>
          <p:cNvPr id="4" name="Контейнер за номер на слайда 3"/>
          <p:cNvSpPr>
            <a:spLocks noGrp="1"/>
          </p:cNvSpPr>
          <p:nvPr>
            <p:ph type="sldNum" sz="quarter" idx="10"/>
          </p:nvPr>
        </p:nvSpPr>
        <p:spPr/>
        <p:txBody>
          <a:bodyPr/>
          <a:lstStyle/>
          <a:p>
            <a:fld id="{C6FB3AEB-0951-484D-97FD-F24EC23C5D09}" type="slidenum">
              <a:rPr lang="bg-BG" smtClean="0"/>
              <a:pPr/>
              <a:t>1</a:t>
            </a:fld>
            <a:endParaRPr lang="bg-BG"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2" name="Заглавие 1"/>
          <p:cNvSpPr>
            <a:spLocks noGrp="1"/>
          </p:cNvSpPr>
          <p:nvPr>
            <p:ph type="ctrTitle"/>
          </p:nvPr>
        </p:nvSpPr>
        <p:spPr>
          <a:xfrm>
            <a:off x="685800" y="2130425"/>
            <a:ext cx="7772400" cy="1470025"/>
          </a:xfrm>
        </p:spPr>
        <p:txBody>
          <a:bodyPr/>
          <a:lstStyle/>
          <a:p>
            <a:r>
              <a:rPr lang="bg-BG" smtClean="0"/>
              <a:t>Щракнете, за да редактирате стила на заглавието в образеца</a:t>
            </a:r>
            <a:endParaRPr lang="bg-BG"/>
          </a:p>
        </p:txBody>
      </p:sp>
      <p:sp>
        <p:nvSpPr>
          <p:cNvPr id="3" name="Подзаглавие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bg-BG" smtClean="0"/>
              <a:t>Щракнете, за да редактирате стила на подзаглавията в образеца</a:t>
            </a:r>
            <a:endParaRPr lang="bg-BG"/>
          </a:p>
        </p:txBody>
      </p:sp>
      <p:sp>
        <p:nvSpPr>
          <p:cNvPr id="4" name="Контейнер за дата 3"/>
          <p:cNvSpPr>
            <a:spLocks noGrp="1"/>
          </p:cNvSpPr>
          <p:nvPr>
            <p:ph type="dt" sz="half" idx="10"/>
          </p:nvPr>
        </p:nvSpPr>
        <p:spPr/>
        <p:txBody>
          <a:bodyPr/>
          <a:lstStyle/>
          <a:p>
            <a:fld id="{73F3C523-9808-4E24-928C-B5773E931081}" type="datetimeFigureOut">
              <a:rPr lang="bg-BG" smtClean="0"/>
              <a:pPr/>
              <a:t>28.12.2011 г.</a:t>
            </a:fld>
            <a:endParaRPr lang="bg-BG" dirty="0"/>
          </a:p>
        </p:txBody>
      </p:sp>
      <p:sp>
        <p:nvSpPr>
          <p:cNvPr id="5" name="Контейнер за долния колонтитул 4"/>
          <p:cNvSpPr>
            <a:spLocks noGrp="1"/>
          </p:cNvSpPr>
          <p:nvPr>
            <p:ph type="ftr" sz="quarter" idx="11"/>
          </p:nvPr>
        </p:nvSpPr>
        <p:spPr/>
        <p:txBody>
          <a:bodyPr/>
          <a:lstStyle/>
          <a:p>
            <a:endParaRPr lang="bg-BG" dirty="0"/>
          </a:p>
        </p:txBody>
      </p:sp>
      <p:sp>
        <p:nvSpPr>
          <p:cNvPr id="6" name="Контейнер за номер на слайда 5"/>
          <p:cNvSpPr>
            <a:spLocks noGrp="1"/>
          </p:cNvSpPr>
          <p:nvPr>
            <p:ph type="sldNum" sz="quarter" idx="12"/>
          </p:nvPr>
        </p:nvSpPr>
        <p:spPr/>
        <p:txBody>
          <a:bodyPr/>
          <a:lstStyle/>
          <a:p>
            <a:fld id="{144F1C59-EEEA-49F2-97DB-77CE09255451}" type="slidenum">
              <a:rPr lang="bg-BG" smtClean="0"/>
              <a:pPr/>
              <a:t>‹#›</a:t>
            </a:fld>
            <a:endParaRPr lang="bg-BG"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smtClean="0"/>
              <a:t>Щракнете, за да редактирате стила на заглавието в образеца</a:t>
            </a:r>
            <a:endParaRPr lang="bg-BG"/>
          </a:p>
        </p:txBody>
      </p:sp>
      <p:sp>
        <p:nvSpPr>
          <p:cNvPr id="3" name="Контейнер за вертикален текст 2"/>
          <p:cNvSpPr>
            <a:spLocks noGrp="1"/>
          </p:cNvSpPr>
          <p:nvPr>
            <p:ph type="body" orient="vert" idx="1"/>
          </p:nvPr>
        </p:nvSpPr>
        <p:spPr/>
        <p:txBody>
          <a:bodyPr vert="eaVert"/>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4" name="Контейнер за дата 3"/>
          <p:cNvSpPr>
            <a:spLocks noGrp="1"/>
          </p:cNvSpPr>
          <p:nvPr>
            <p:ph type="dt" sz="half" idx="10"/>
          </p:nvPr>
        </p:nvSpPr>
        <p:spPr/>
        <p:txBody>
          <a:bodyPr/>
          <a:lstStyle/>
          <a:p>
            <a:fld id="{73F3C523-9808-4E24-928C-B5773E931081}" type="datetimeFigureOut">
              <a:rPr lang="bg-BG" smtClean="0"/>
              <a:pPr/>
              <a:t>28.12.2011 г.</a:t>
            </a:fld>
            <a:endParaRPr lang="bg-BG" dirty="0"/>
          </a:p>
        </p:txBody>
      </p:sp>
      <p:sp>
        <p:nvSpPr>
          <p:cNvPr id="5" name="Контейнер за долния колонтитул 4"/>
          <p:cNvSpPr>
            <a:spLocks noGrp="1"/>
          </p:cNvSpPr>
          <p:nvPr>
            <p:ph type="ftr" sz="quarter" idx="11"/>
          </p:nvPr>
        </p:nvSpPr>
        <p:spPr/>
        <p:txBody>
          <a:bodyPr/>
          <a:lstStyle/>
          <a:p>
            <a:endParaRPr lang="bg-BG" dirty="0"/>
          </a:p>
        </p:txBody>
      </p:sp>
      <p:sp>
        <p:nvSpPr>
          <p:cNvPr id="6" name="Контейнер за номер на слайда 5"/>
          <p:cNvSpPr>
            <a:spLocks noGrp="1"/>
          </p:cNvSpPr>
          <p:nvPr>
            <p:ph type="sldNum" sz="quarter" idx="12"/>
          </p:nvPr>
        </p:nvSpPr>
        <p:spPr/>
        <p:txBody>
          <a:bodyPr/>
          <a:lstStyle/>
          <a:p>
            <a:fld id="{144F1C59-EEEA-49F2-97DB-77CE09255451}" type="slidenum">
              <a:rPr lang="bg-BG" smtClean="0"/>
              <a:pPr/>
              <a:t>‹#›</a:t>
            </a:fld>
            <a:endParaRPr lang="bg-BG"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Вертикално заглавие 1"/>
          <p:cNvSpPr>
            <a:spLocks noGrp="1"/>
          </p:cNvSpPr>
          <p:nvPr>
            <p:ph type="title" orient="vert"/>
          </p:nvPr>
        </p:nvSpPr>
        <p:spPr>
          <a:xfrm>
            <a:off x="6629400" y="274638"/>
            <a:ext cx="2057400" cy="5851525"/>
          </a:xfrm>
        </p:spPr>
        <p:txBody>
          <a:bodyPr vert="eaVert"/>
          <a:lstStyle/>
          <a:p>
            <a:r>
              <a:rPr lang="bg-BG" smtClean="0"/>
              <a:t>Щракнете, за да редактирате стила на заглавието в образеца</a:t>
            </a:r>
            <a:endParaRPr lang="bg-BG"/>
          </a:p>
        </p:txBody>
      </p:sp>
      <p:sp>
        <p:nvSpPr>
          <p:cNvPr id="3" name="Контейнер за вертикален текст 2"/>
          <p:cNvSpPr>
            <a:spLocks noGrp="1"/>
          </p:cNvSpPr>
          <p:nvPr>
            <p:ph type="body" orient="vert" idx="1"/>
          </p:nvPr>
        </p:nvSpPr>
        <p:spPr>
          <a:xfrm>
            <a:off x="457200" y="274638"/>
            <a:ext cx="6019800" cy="5851525"/>
          </a:xfrm>
        </p:spPr>
        <p:txBody>
          <a:bodyPr vert="eaVert"/>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4" name="Контейнер за дата 3"/>
          <p:cNvSpPr>
            <a:spLocks noGrp="1"/>
          </p:cNvSpPr>
          <p:nvPr>
            <p:ph type="dt" sz="half" idx="10"/>
          </p:nvPr>
        </p:nvSpPr>
        <p:spPr/>
        <p:txBody>
          <a:bodyPr/>
          <a:lstStyle/>
          <a:p>
            <a:fld id="{73F3C523-9808-4E24-928C-B5773E931081}" type="datetimeFigureOut">
              <a:rPr lang="bg-BG" smtClean="0"/>
              <a:pPr/>
              <a:t>28.12.2011 г.</a:t>
            </a:fld>
            <a:endParaRPr lang="bg-BG" dirty="0"/>
          </a:p>
        </p:txBody>
      </p:sp>
      <p:sp>
        <p:nvSpPr>
          <p:cNvPr id="5" name="Контейнер за долния колонтитул 4"/>
          <p:cNvSpPr>
            <a:spLocks noGrp="1"/>
          </p:cNvSpPr>
          <p:nvPr>
            <p:ph type="ftr" sz="quarter" idx="11"/>
          </p:nvPr>
        </p:nvSpPr>
        <p:spPr/>
        <p:txBody>
          <a:bodyPr/>
          <a:lstStyle/>
          <a:p>
            <a:endParaRPr lang="bg-BG" dirty="0"/>
          </a:p>
        </p:txBody>
      </p:sp>
      <p:sp>
        <p:nvSpPr>
          <p:cNvPr id="6" name="Контейнер за номер на слайда 5"/>
          <p:cNvSpPr>
            <a:spLocks noGrp="1"/>
          </p:cNvSpPr>
          <p:nvPr>
            <p:ph type="sldNum" sz="quarter" idx="12"/>
          </p:nvPr>
        </p:nvSpPr>
        <p:spPr/>
        <p:txBody>
          <a:bodyPr/>
          <a:lstStyle/>
          <a:p>
            <a:fld id="{144F1C59-EEEA-49F2-97DB-77CE09255451}" type="slidenum">
              <a:rPr lang="bg-BG" smtClean="0"/>
              <a:pPr/>
              <a:t>‹#›</a:t>
            </a:fld>
            <a:endParaRPr lang="bg-BG"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smtClean="0"/>
              <a:t>Щракнете, за да редактирате стила на заглавието в образеца</a:t>
            </a:r>
            <a:endParaRPr lang="bg-BG"/>
          </a:p>
        </p:txBody>
      </p:sp>
      <p:sp>
        <p:nvSpPr>
          <p:cNvPr id="3" name="Контейнер за съдържание 2"/>
          <p:cNvSpPr>
            <a:spLocks noGrp="1"/>
          </p:cNvSpPr>
          <p:nvPr>
            <p:ph idx="1"/>
          </p:nvPr>
        </p:nvSpPr>
        <p:spPr/>
        <p:txBody>
          <a:body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4" name="Контейнер за дата 3"/>
          <p:cNvSpPr>
            <a:spLocks noGrp="1"/>
          </p:cNvSpPr>
          <p:nvPr>
            <p:ph type="dt" sz="half" idx="10"/>
          </p:nvPr>
        </p:nvSpPr>
        <p:spPr/>
        <p:txBody>
          <a:bodyPr/>
          <a:lstStyle/>
          <a:p>
            <a:fld id="{73F3C523-9808-4E24-928C-B5773E931081}" type="datetimeFigureOut">
              <a:rPr lang="bg-BG" smtClean="0"/>
              <a:pPr/>
              <a:t>28.12.2011 г.</a:t>
            </a:fld>
            <a:endParaRPr lang="bg-BG" dirty="0"/>
          </a:p>
        </p:txBody>
      </p:sp>
      <p:sp>
        <p:nvSpPr>
          <p:cNvPr id="5" name="Контейнер за долния колонтитул 4"/>
          <p:cNvSpPr>
            <a:spLocks noGrp="1"/>
          </p:cNvSpPr>
          <p:nvPr>
            <p:ph type="ftr" sz="quarter" idx="11"/>
          </p:nvPr>
        </p:nvSpPr>
        <p:spPr/>
        <p:txBody>
          <a:bodyPr/>
          <a:lstStyle/>
          <a:p>
            <a:endParaRPr lang="bg-BG" dirty="0"/>
          </a:p>
        </p:txBody>
      </p:sp>
      <p:sp>
        <p:nvSpPr>
          <p:cNvPr id="6" name="Контейнер за номер на слайда 5"/>
          <p:cNvSpPr>
            <a:spLocks noGrp="1"/>
          </p:cNvSpPr>
          <p:nvPr>
            <p:ph type="sldNum" sz="quarter" idx="12"/>
          </p:nvPr>
        </p:nvSpPr>
        <p:spPr/>
        <p:txBody>
          <a:bodyPr/>
          <a:lstStyle/>
          <a:p>
            <a:fld id="{144F1C59-EEEA-49F2-97DB-77CE09255451}" type="slidenum">
              <a:rPr lang="bg-BG" smtClean="0"/>
              <a:pPr/>
              <a:t>‹#›</a:t>
            </a:fld>
            <a:endParaRPr lang="bg-BG"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Заглавие 1"/>
          <p:cNvSpPr>
            <a:spLocks noGrp="1"/>
          </p:cNvSpPr>
          <p:nvPr>
            <p:ph type="title"/>
          </p:nvPr>
        </p:nvSpPr>
        <p:spPr>
          <a:xfrm>
            <a:off x="722313" y="4406900"/>
            <a:ext cx="7772400" cy="1362075"/>
          </a:xfrm>
        </p:spPr>
        <p:txBody>
          <a:bodyPr anchor="t"/>
          <a:lstStyle>
            <a:lvl1pPr algn="l">
              <a:defRPr sz="4000" b="1" cap="all"/>
            </a:lvl1pPr>
          </a:lstStyle>
          <a:p>
            <a:r>
              <a:rPr lang="bg-BG" smtClean="0"/>
              <a:t>Щракнете, за да редактирате стила на заглавието в образеца</a:t>
            </a:r>
            <a:endParaRPr lang="bg-BG"/>
          </a:p>
        </p:txBody>
      </p:sp>
      <p:sp>
        <p:nvSpPr>
          <p:cNvPr id="3" name="Текстов контейне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 за да ред. стил на загл. в обр.</a:t>
            </a:r>
          </a:p>
        </p:txBody>
      </p:sp>
      <p:sp>
        <p:nvSpPr>
          <p:cNvPr id="4" name="Контейнер за дата 3"/>
          <p:cNvSpPr>
            <a:spLocks noGrp="1"/>
          </p:cNvSpPr>
          <p:nvPr>
            <p:ph type="dt" sz="half" idx="10"/>
          </p:nvPr>
        </p:nvSpPr>
        <p:spPr/>
        <p:txBody>
          <a:bodyPr/>
          <a:lstStyle/>
          <a:p>
            <a:fld id="{73F3C523-9808-4E24-928C-B5773E931081}" type="datetimeFigureOut">
              <a:rPr lang="bg-BG" smtClean="0"/>
              <a:pPr/>
              <a:t>28.12.2011 г.</a:t>
            </a:fld>
            <a:endParaRPr lang="bg-BG" dirty="0"/>
          </a:p>
        </p:txBody>
      </p:sp>
      <p:sp>
        <p:nvSpPr>
          <p:cNvPr id="5" name="Контейнер за долния колонтитул 4"/>
          <p:cNvSpPr>
            <a:spLocks noGrp="1"/>
          </p:cNvSpPr>
          <p:nvPr>
            <p:ph type="ftr" sz="quarter" idx="11"/>
          </p:nvPr>
        </p:nvSpPr>
        <p:spPr/>
        <p:txBody>
          <a:bodyPr/>
          <a:lstStyle/>
          <a:p>
            <a:endParaRPr lang="bg-BG" dirty="0"/>
          </a:p>
        </p:txBody>
      </p:sp>
      <p:sp>
        <p:nvSpPr>
          <p:cNvPr id="6" name="Контейнер за номер на слайда 5"/>
          <p:cNvSpPr>
            <a:spLocks noGrp="1"/>
          </p:cNvSpPr>
          <p:nvPr>
            <p:ph type="sldNum" sz="quarter" idx="12"/>
          </p:nvPr>
        </p:nvSpPr>
        <p:spPr/>
        <p:txBody>
          <a:bodyPr/>
          <a:lstStyle/>
          <a:p>
            <a:fld id="{144F1C59-EEEA-49F2-97DB-77CE09255451}" type="slidenum">
              <a:rPr lang="bg-BG" smtClean="0"/>
              <a:pPr/>
              <a:t>‹#›</a:t>
            </a:fld>
            <a:endParaRPr lang="bg-BG"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smtClean="0"/>
              <a:t>Щракнете, за да редактирате стила на заглавието в образеца</a:t>
            </a:r>
            <a:endParaRPr lang="bg-BG"/>
          </a:p>
        </p:txBody>
      </p:sp>
      <p:sp>
        <p:nvSpPr>
          <p:cNvPr id="3" name="Контейнер за съдържани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4" name="Контейнер за съдържани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5" name="Контейнер за дата 4"/>
          <p:cNvSpPr>
            <a:spLocks noGrp="1"/>
          </p:cNvSpPr>
          <p:nvPr>
            <p:ph type="dt" sz="half" idx="10"/>
          </p:nvPr>
        </p:nvSpPr>
        <p:spPr/>
        <p:txBody>
          <a:bodyPr/>
          <a:lstStyle/>
          <a:p>
            <a:fld id="{73F3C523-9808-4E24-928C-B5773E931081}" type="datetimeFigureOut">
              <a:rPr lang="bg-BG" smtClean="0"/>
              <a:pPr/>
              <a:t>28.12.2011 г.</a:t>
            </a:fld>
            <a:endParaRPr lang="bg-BG" dirty="0"/>
          </a:p>
        </p:txBody>
      </p:sp>
      <p:sp>
        <p:nvSpPr>
          <p:cNvPr id="6" name="Контейнер за долния колонтитул 5"/>
          <p:cNvSpPr>
            <a:spLocks noGrp="1"/>
          </p:cNvSpPr>
          <p:nvPr>
            <p:ph type="ftr" sz="quarter" idx="11"/>
          </p:nvPr>
        </p:nvSpPr>
        <p:spPr/>
        <p:txBody>
          <a:bodyPr/>
          <a:lstStyle/>
          <a:p>
            <a:endParaRPr lang="bg-BG" dirty="0"/>
          </a:p>
        </p:txBody>
      </p:sp>
      <p:sp>
        <p:nvSpPr>
          <p:cNvPr id="7" name="Контейнер за номер на слайда 6"/>
          <p:cNvSpPr>
            <a:spLocks noGrp="1"/>
          </p:cNvSpPr>
          <p:nvPr>
            <p:ph type="sldNum" sz="quarter" idx="12"/>
          </p:nvPr>
        </p:nvSpPr>
        <p:spPr/>
        <p:txBody>
          <a:bodyPr/>
          <a:lstStyle/>
          <a:p>
            <a:fld id="{144F1C59-EEEA-49F2-97DB-77CE09255451}" type="slidenum">
              <a:rPr lang="bg-BG" smtClean="0"/>
              <a:pPr/>
              <a:t>‹#›</a:t>
            </a:fld>
            <a:endParaRPr lang="bg-BG"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lvl1pPr>
              <a:defRPr/>
            </a:lvl1pPr>
          </a:lstStyle>
          <a:p>
            <a:r>
              <a:rPr lang="bg-BG" smtClean="0"/>
              <a:t>Щракнете, за да редактирате стила на заглавието в образеца</a:t>
            </a:r>
            <a:endParaRPr lang="bg-BG"/>
          </a:p>
        </p:txBody>
      </p:sp>
      <p:sp>
        <p:nvSpPr>
          <p:cNvPr id="3" name="Текстов контейне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 за да ред. стил на загл. в обр.</a:t>
            </a:r>
          </a:p>
        </p:txBody>
      </p:sp>
      <p:sp>
        <p:nvSpPr>
          <p:cNvPr id="4" name="Контейнер за съдържани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5" name="Текстов контейне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 за да ред. стил на загл. в обр.</a:t>
            </a:r>
          </a:p>
        </p:txBody>
      </p:sp>
      <p:sp>
        <p:nvSpPr>
          <p:cNvPr id="6" name="Контейнер за съдържани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7" name="Контейнер за дата 6"/>
          <p:cNvSpPr>
            <a:spLocks noGrp="1"/>
          </p:cNvSpPr>
          <p:nvPr>
            <p:ph type="dt" sz="half" idx="10"/>
          </p:nvPr>
        </p:nvSpPr>
        <p:spPr/>
        <p:txBody>
          <a:bodyPr/>
          <a:lstStyle/>
          <a:p>
            <a:fld id="{73F3C523-9808-4E24-928C-B5773E931081}" type="datetimeFigureOut">
              <a:rPr lang="bg-BG" smtClean="0"/>
              <a:pPr/>
              <a:t>28.12.2011 г.</a:t>
            </a:fld>
            <a:endParaRPr lang="bg-BG" dirty="0"/>
          </a:p>
        </p:txBody>
      </p:sp>
      <p:sp>
        <p:nvSpPr>
          <p:cNvPr id="8" name="Контейнер за долния колонтитул 7"/>
          <p:cNvSpPr>
            <a:spLocks noGrp="1"/>
          </p:cNvSpPr>
          <p:nvPr>
            <p:ph type="ftr" sz="quarter" idx="11"/>
          </p:nvPr>
        </p:nvSpPr>
        <p:spPr/>
        <p:txBody>
          <a:bodyPr/>
          <a:lstStyle/>
          <a:p>
            <a:endParaRPr lang="bg-BG" dirty="0"/>
          </a:p>
        </p:txBody>
      </p:sp>
      <p:sp>
        <p:nvSpPr>
          <p:cNvPr id="9" name="Контейнер за номер на слайда 8"/>
          <p:cNvSpPr>
            <a:spLocks noGrp="1"/>
          </p:cNvSpPr>
          <p:nvPr>
            <p:ph type="sldNum" sz="quarter" idx="12"/>
          </p:nvPr>
        </p:nvSpPr>
        <p:spPr/>
        <p:txBody>
          <a:bodyPr/>
          <a:lstStyle/>
          <a:p>
            <a:fld id="{144F1C59-EEEA-49F2-97DB-77CE09255451}" type="slidenum">
              <a:rPr lang="bg-BG" smtClean="0"/>
              <a:pPr/>
              <a:t>‹#›</a:t>
            </a:fld>
            <a:endParaRPr lang="bg-BG"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bg-BG" smtClean="0"/>
              <a:t>Щракнете, за да редактирате стила на заглавието в образеца</a:t>
            </a:r>
            <a:endParaRPr lang="bg-BG"/>
          </a:p>
        </p:txBody>
      </p:sp>
      <p:sp>
        <p:nvSpPr>
          <p:cNvPr id="3" name="Контейнер за дата 2"/>
          <p:cNvSpPr>
            <a:spLocks noGrp="1"/>
          </p:cNvSpPr>
          <p:nvPr>
            <p:ph type="dt" sz="half" idx="10"/>
          </p:nvPr>
        </p:nvSpPr>
        <p:spPr/>
        <p:txBody>
          <a:bodyPr/>
          <a:lstStyle/>
          <a:p>
            <a:fld id="{73F3C523-9808-4E24-928C-B5773E931081}" type="datetimeFigureOut">
              <a:rPr lang="bg-BG" smtClean="0"/>
              <a:pPr/>
              <a:t>28.12.2011 г.</a:t>
            </a:fld>
            <a:endParaRPr lang="bg-BG" dirty="0"/>
          </a:p>
        </p:txBody>
      </p:sp>
      <p:sp>
        <p:nvSpPr>
          <p:cNvPr id="4" name="Контейнер за долния колонтитул 3"/>
          <p:cNvSpPr>
            <a:spLocks noGrp="1"/>
          </p:cNvSpPr>
          <p:nvPr>
            <p:ph type="ftr" sz="quarter" idx="11"/>
          </p:nvPr>
        </p:nvSpPr>
        <p:spPr/>
        <p:txBody>
          <a:bodyPr/>
          <a:lstStyle/>
          <a:p>
            <a:endParaRPr lang="bg-BG" dirty="0"/>
          </a:p>
        </p:txBody>
      </p:sp>
      <p:sp>
        <p:nvSpPr>
          <p:cNvPr id="5" name="Контейнер за номер на слайда 4"/>
          <p:cNvSpPr>
            <a:spLocks noGrp="1"/>
          </p:cNvSpPr>
          <p:nvPr>
            <p:ph type="sldNum" sz="quarter" idx="12"/>
          </p:nvPr>
        </p:nvSpPr>
        <p:spPr/>
        <p:txBody>
          <a:bodyPr/>
          <a:lstStyle/>
          <a:p>
            <a:fld id="{144F1C59-EEEA-49F2-97DB-77CE09255451}" type="slidenum">
              <a:rPr lang="bg-BG" smtClean="0"/>
              <a:pPr/>
              <a:t>‹#›</a:t>
            </a:fld>
            <a:endParaRPr lang="bg-BG"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Контейнер за дата 1"/>
          <p:cNvSpPr>
            <a:spLocks noGrp="1"/>
          </p:cNvSpPr>
          <p:nvPr>
            <p:ph type="dt" sz="half" idx="10"/>
          </p:nvPr>
        </p:nvSpPr>
        <p:spPr/>
        <p:txBody>
          <a:bodyPr/>
          <a:lstStyle/>
          <a:p>
            <a:fld id="{73F3C523-9808-4E24-928C-B5773E931081}" type="datetimeFigureOut">
              <a:rPr lang="bg-BG" smtClean="0"/>
              <a:pPr/>
              <a:t>28.12.2011 г.</a:t>
            </a:fld>
            <a:endParaRPr lang="bg-BG" dirty="0"/>
          </a:p>
        </p:txBody>
      </p:sp>
      <p:sp>
        <p:nvSpPr>
          <p:cNvPr id="3" name="Контейнер за долния колонтитул 2"/>
          <p:cNvSpPr>
            <a:spLocks noGrp="1"/>
          </p:cNvSpPr>
          <p:nvPr>
            <p:ph type="ftr" sz="quarter" idx="11"/>
          </p:nvPr>
        </p:nvSpPr>
        <p:spPr/>
        <p:txBody>
          <a:bodyPr/>
          <a:lstStyle/>
          <a:p>
            <a:endParaRPr lang="bg-BG" dirty="0"/>
          </a:p>
        </p:txBody>
      </p:sp>
      <p:sp>
        <p:nvSpPr>
          <p:cNvPr id="4" name="Контейнер за номер на слайда 3"/>
          <p:cNvSpPr>
            <a:spLocks noGrp="1"/>
          </p:cNvSpPr>
          <p:nvPr>
            <p:ph type="sldNum" sz="quarter" idx="12"/>
          </p:nvPr>
        </p:nvSpPr>
        <p:spPr/>
        <p:txBody>
          <a:bodyPr/>
          <a:lstStyle/>
          <a:p>
            <a:fld id="{144F1C59-EEEA-49F2-97DB-77CE09255451}" type="slidenum">
              <a:rPr lang="bg-BG" smtClean="0"/>
              <a:pPr/>
              <a:t>‹#›</a:t>
            </a:fld>
            <a:endParaRPr lang="bg-BG"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73050"/>
            <a:ext cx="3008313" cy="1162050"/>
          </a:xfrm>
        </p:spPr>
        <p:txBody>
          <a:bodyPr anchor="b"/>
          <a:lstStyle>
            <a:lvl1pPr algn="l">
              <a:defRPr sz="2000" b="1"/>
            </a:lvl1pPr>
          </a:lstStyle>
          <a:p>
            <a:r>
              <a:rPr lang="bg-BG" smtClean="0"/>
              <a:t>Щракнете, за да редактирате стила на заглавието в образеца</a:t>
            </a:r>
            <a:endParaRPr lang="bg-BG"/>
          </a:p>
        </p:txBody>
      </p:sp>
      <p:sp>
        <p:nvSpPr>
          <p:cNvPr id="3" name="Контейнер за съдържани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4" name="Текстов контейне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 за да ред. стил на загл. в обр.</a:t>
            </a:r>
          </a:p>
        </p:txBody>
      </p:sp>
      <p:sp>
        <p:nvSpPr>
          <p:cNvPr id="5" name="Контейнер за дата 4"/>
          <p:cNvSpPr>
            <a:spLocks noGrp="1"/>
          </p:cNvSpPr>
          <p:nvPr>
            <p:ph type="dt" sz="half" idx="10"/>
          </p:nvPr>
        </p:nvSpPr>
        <p:spPr/>
        <p:txBody>
          <a:bodyPr/>
          <a:lstStyle/>
          <a:p>
            <a:fld id="{73F3C523-9808-4E24-928C-B5773E931081}" type="datetimeFigureOut">
              <a:rPr lang="bg-BG" smtClean="0"/>
              <a:pPr/>
              <a:t>28.12.2011 г.</a:t>
            </a:fld>
            <a:endParaRPr lang="bg-BG" dirty="0"/>
          </a:p>
        </p:txBody>
      </p:sp>
      <p:sp>
        <p:nvSpPr>
          <p:cNvPr id="6" name="Контейнер за долния колонтитул 5"/>
          <p:cNvSpPr>
            <a:spLocks noGrp="1"/>
          </p:cNvSpPr>
          <p:nvPr>
            <p:ph type="ftr" sz="quarter" idx="11"/>
          </p:nvPr>
        </p:nvSpPr>
        <p:spPr/>
        <p:txBody>
          <a:bodyPr/>
          <a:lstStyle/>
          <a:p>
            <a:endParaRPr lang="bg-BG" dirty="0"/>
          </a:p>
        </p:txBody>
      </p:sp>
      <p:sp>
        <p:nvSpPr>
          <p:cNvPr id="7" name="Контейнер за номер на слайда 6"/>
          <p:cNvSpPr>
            <a:spLocks noGrp="1"/>
          </p:cNvSpPr>
          <p:nvPr>
            <p:ph type="sldNum" sz="quarter" idx="12"/>
          </p:nvPr>
        </p:nvSpPr>
        <p:spPr/>
        <p:txBody>
          <a:bodyPr/>
          <a:lstStyle/>
          <a:p>
            <a:fld id="{144F1C59-EEEA-49F2-97DB-77CE09255451}" type="slidenum">
              <a:rPr lang="bg-BG" smtClean="0"/>
              <a:pPr/>
              <a:t>‹#›</a:t>
            </a:fld>
            <a:endParaRPr lang="bg-BG"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792288" y="4800600"/>
            <a:ext cx="5486400" cy="566738"/>
          </a:xfrm>
        </p:spPr>
        <p:txBody>
          <a:bodyPr anchor="b"/>
          <a:lstStyle>
            <a:lvl1pPr algn="l">
              <a:defRPr sz="2000" b="1"/>
            </a:lvl1pPr>
          </a:lstStyle>
          <a:p>
            <a:r>
              <a:rPr lang="bg-BG" smtClean="0"/>
              <a:t>Щракнете, за да редактирате стила на заглавието в образеца</a:t>
            </a:r>
            <a:endParaRPr lang="bg-BG"/>
          </a:p>
        </p:txBody>
      </p:sp>
      <p:sp>
        <p:nvSpPr>
          <p:cNvPr id="3" name="Контейнер за картина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dirty="0"/>
          </a:p>
        </p:txBody>
      </p:sp>
      <p:sp>
        <p:nvSpPr>
          <p:cNvPr id="4" name="Текстов контейне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 за да ред. стил на загл. в обр.</a:t>
            </a:r>
          </a:p>
        </p:txBody>
      </p:sp>
      <p:sp>
        <p:nvSpPr>
          <p:cNvPr id="5" name="Контейнер за дата 4"/>
          <p:cNvSpPr>
            <a:spLocks noGrp="1"/>
          </p:cNvSpPr>
          <p:nvPr>
            <p:ph type="dt" sz="half" idx="10"/>
          </p:nvPr>
        </p:nvSpPr>
        <p:spPr/>
        <p:txBody>
          <a:bodyPr/>
          <a:lstStyle/>
          <a:p>
            <a:fld id="{73F3C523-9808-4E24-928C-B5773E931081}" type="datetimeFigureOut">
              <a:rPr lang="bg-BG" smtClean="0"/>
              <a:pPr/>
              <a:t>28.12.2011 г.</a:t>
            </a:fld>
            <a:endParaRPr lang="bg-BG" dirty="0"/>
          </a:p>
        </p:txBody>
      </p:sp>
      <p:sp>
        <p:nvSpPr>
          <p:cNvPr id="6" name="Контейнер за долния колонтитул 5"/>
          <p:cNvSpPr>
            <a:spLocks noGrp="1"/>
          </p:cNvSpPr>
          <p:nvPr>
            <p:ph type="ftr" sz="quarter" idx="11"/>
          </p:nvPr>
        </p:nvSpPr>
        <p:spPr/>
        <p:txBody>
          <a:bodyPr/>
          <a:lstStyle/>
          <a:p>
            <a:endParaRPr lang="bg-BG" dirty="0"/>
          </a:p>
        </p:txBody>
      </p:sp>
      <p:sp>
        <p:nvSpPr>
          <p:cNvPr id="7" name="Контейнер за номер на слайда 6"/>
          <p:cNvSpPr>
            <a:spLocks noGrp="1"/>
          </p:cNvSpPr>
          <p:nvPr>
            <p:ph type="sldNum" sz="quarter" idx="12"/>
          </p:nvPr>
        </p:nvSpPr>
        <p:spPr/>
        <p:txBody>
          <a:bodyPr/>
          <a:lstStyle/>
          <a:p>
            <a:fld id="{144F1C59-EEEA-49F2-97DB-77CE09255451}" type="slidenum">
              <a:rPr lang="bg-BG" smtClean="0"/>
              <a:pPr/>
              <a:t>‹#›</a:t>
            </a:fld>
            <a:endParaRPr lang="bg-BG"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Контейнер за заглавие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bg-BG" smtClean="0"/>
              <a:t>Щракнете, за да редактирате стила на заглавието в образеца</a:t>
            </a:r>
            <a:endParaRPr lang="bg-BG"/>
          </a:p>
        </p:txBody>
      </p:sp>
      <p:sp>
        <p:nvSpPr>
          <p:cNvPr id="3" name="Текстов контейне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bg-BG" smtClean="0"/>
              <a:t>Щракн., за да ред. стил на загл. в обр.</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4" name="Контейнер за 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3C523-9808-4E24-928C-B5773E931081}" type="datetimeFigureOut">
              <a:rPr lang="bg-BG" smtClean="0"/>
              <a:pPr/>
              <a:t>28.12.2011 г.</a:t>
            </a:fld>
            <a:endParaRPr lang="bg-BG" dirty="0"/>
          </a:p>
        </p:txBody>
      </p:sp>
      <p:sp>
        <p:nvSpPr>
          <p:cNvPr id="5" name="Контейнер за долния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dirty="0"/>
          </a:p>
        </p:txBody>
      </p:sp>
      <p:sp>
        <p:nvSpPr>
          <p:cNvPr id="6" name="Контейнер за номер на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4F1C59-EEEA-49F2-97DB-77CE09255451}" type="slidenum">
              <a:rPr lang="bg-BG" smtClean="0"/>
              <a:pPr/>
              <a:t>‹#›</a:t>
            </a:fld>
            <a:endParaRPr lang="bg-BG"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history.org/dateline/polcron.htm"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en.wikipedia.org/wiki/United_States_Declaration_of_Independence"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openxmlformats.org/officeDocument/2006/relationships/hyperlink" Target="http://en.wikipedia.org/wiki/Fugitive_Slave_Act_of_1850" TargetMode="External"/><Relationship Id="rId3" Type="http://schemas.openxmlformats.org/officeDocument/2006/relationships/hyperlink" Target="http://en.wikipedia.org/wiki/California" TargetMode="External"/><Relationship Id="rId7" Type="http://schemas.openxmlformats.org/officeDocument/2006/relationships/hyperlink" Target="http://en.wikipedia.org/wiki/Henry_Clay" TargetMode="External"/><Relationship Id="rId2" Type="http://schemas.openxmlformats.org/officeDocument/2006/relationships/hyperlink" Target="http://en.wikipedia.org/wiki/Compromise_of_1850" TargetMode="External"/><Relationship Id="rId1" Type="http://schemas.openxmlformats.org/officeDocument/2006/relationships/slideLayout" Target="../slideLayouts/slideLayout2.xml"/><Relationship Id="rId6" Type="http://schemas.openxmlformats.org/officeDocument/2006/relationships/hyperlink" Target="http://en.wikipedia.org/wiki/District_of_Columbia" TargetMode="External"/><Relationship Id="rId5" Type="http://schemas.openxmlformats.org/officeDocument/2006/relationships/hyperlink" Target="http://en.wikipedia.org/wiki/New_Mexico_Territory" TargetMode="External"/><Relationship Id="rId10" Type="http://schemas.openxmlformats.org/officeDocument/2006/relationships/image" Target="../media/image16.jpeg"/><Relationship Id="rId4" Type="http://schemas.openxmlformats.org/officeDocument/2006/relationships/hyperlink" Target="http://en.wikipedia.org/wiki/Utah_Territory" TargetMode="External"/><Relationship Id="rId9" Type="http://schemas.openxmlformats.org/officeDocument/2006/relationships/hyperlink" Target="http://en.wikipedia.org/wiki/Texas"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g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g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857224" y="1214422"/>
            <a:ext cx="7429552" cy="1357322"/>
          </a:xfrm>
        </p:spPr>
        <p:txBody>
          <a:bodyPr>
            <a:normAutofit fontScale="90000"/>
          </a:bodyPr>
          <a:lstStyle/>
          <a:p>
            <a:r>
              <a:rPr lang="en-US" b="1" dirty="0" smtClean="0"/>
              <a:t/>
            </a:r>
            <a:br>
              <a:rPr lang="en-US" b="1" dirty="0" smtClean="0"/>
            </a:br>
            <a:r>
              <a:rPr lang="en-US" sz="4000" b="1" i="1" dirty="0" smtClean="0"/>
              <a:t>workshop: slavery</a:t>
            </a:r>
            <a:br>
              <a:rPr lang="en-US" sz="4000" b="1" i="1" dirty="0" smtClean="0"/>
            </a:br>
            <a:r>
              <a:rPr lang="en-US" sz="4000" b="1" i="1" dirty="0" smtClean="0"/>
              <a:t>presentation`s title :</a:t>
            </a:r>
            <a:br>
              <a:rPr lang="en-US" sz="4000" b="1" i="1" dirty="0" smtClean="0"/>
            </a:br>
            <a:r>
              <a:rPr lang="en-US" sz="4000" b="1" i="1" dirty="0" smtClean="0"/>
              <a:t>  </a:t>
            </a:r>
            <a:r>
              <a:rPr lang="en-US" sz="4000" b="1" i="1" dirty="0"/>
              <a:t>S</a:t>
            </a:r>
            <a:r>
              <a:rPr lang="en-US" sz="4000" b="1" i="1" dirty="0" smtClean="0"/>
              <a:t>lavery </a:t>
            </a:r>
            <a:r>
              <a:rPr lang="en-US" sz="4000" b="1" i="1" dirty="0"/>
              <a:t>before and now </a:t>
            </a:r>
            <a:r>
              <a:rPr lang="bg-BG" dirty="0"/>
              <a:t/>
            </a:r>
            <a:br>
              <a:rPr lang="bg-BG" dirty="0"/>
            </a:br>
            <a:endParaRPr lang="bg-BG" dirty="0"/>
          </a:p>
        </p:txBody>
      </p:sp>
      <p:sp>
        <p:nvSpPr>
          <p:cNvPr id="3" name="Подзаглавие 2"/>
          <p:cNvSpPr>
            <a:spLocks noGrp="1"/>
          </p:cNvSpPr>
          <p:nvPr>
            <p:ph sz="half" idx="1"/>
          </p:nvPr>
        </p:nvSpPr>
        <p:spPr>
          <a:xfrm>
            <a:off x="457200" y="357167"/>
            <a:ext cx="8258204" cy="785818"/>
          </a:xfrm>
        </p:spPr>
        <p:txBody>
          <a:bodyPr>
            <a:normAutofit/>
          </a:bodyPr>
          <a:lstStyle/>
          <a:p>
            <a:pPr algn="ctr">
              <a:buNone/>
            </a:pPr>
            <a:r>
              <a:rPr lang="en-US" sz="3200" b="1" dirty="0" smtClean="0">
                <a:solidFill>
                  <a:srgbClr val="002060"/>
                </a:solidFill>
              </a:rPr>
              <a:t>ISHA New Year Seminar 2011 , Belgrade</a:t>
            </a:r>
            <a:endParaRPr lang="bg-BG" sz="3200" b="1" dirty="0">
              <a:solidFill>
                <a:srgbClr val="002060"/>
              </a:solidFill>
            </a:endParaRPr>
          </a:p>
        </p:txBody>
      </p:sp>
      <p:sp>
        <p:nvSpPr>
          <p:cNvPr id="4" name="Контейнер за съдържание 3"/>
          <p:cNvSpPr>
            <a:spLocks noGrp="1"/>
          </p:cNvSpPr>
          <p:nvPr>
            <p:ph sz="half" idx="2"/>
          </p:nvPr>
        </p:nvSpPr>
        <p:spPr>
          <a:xfrm>
            <a:off x="642910" y="5500702"/>
            <a:ext cx="8001056" cy="1143008"/>
          </a:xfrm>
        </p:spPr>
        <p:txBody>
          <a:bodyPr>
            <a:normAutofit/>
          </a:bodyPr>
          <a:lstStyle/>
          <a:p>
            <a:pPr algn="ctr">
              <a:buNone/>
            </a:pPr>
            <a:r>
              <a:rPr lang="en-US" b="1" i="1" dirty="0" smtClean="0"/>
              <a:t>Imelda Dimitrova Vladeva, ISHA Sofia –</a:t>
            </a:r>
          </a:p>
          <a:p>
            <a:pPr algn="ctr">
              <a:buNone/>
            </a:pPr>
            <a:r>
              <a:rPr lang="en-US" b="1" i="1" dirty="0" smtClean="0"/>
              <a:t>University “Saint Clement of Ohrid” </a:t>
            </a:r>
            <a:endParaRPr lang="bg-BG" b="1" i="1" dirty="0"/>
          </a:p>
        </p:txBody>
      </p:sp>
      <p:pic>
        <p:nvPicPr>
          <p:cNvPr id="1026" name="Picture 2" descr="C:\Users\comp\Desktop\изтеглен файл.jpg"/>
          <p:cNvPicPr>
            <a:picLocks noChangeAspect="1" noChangeArrowheads="1"/>
          </p:cNvPicPr>
          <p:nvPr/>
        </p:nvPicPr>
        <p:blipFill>
          <a:blip r:embed="rId3"/>
          <a:srcRect/>
          <a:stretch>
            <a:fillRect/>
          </a:stretch>
        </p:blipFill>
        <p:spPr bwMode="auto">
          <a:xfrm>
            <a:off x="3786182" y="3286124"/>
            <a:ext cx="2019497" cy="1357322"/>
          </a:xfrm>
          <a:prstGeom prst="rect">
            <a:avLst/>
          </a:prstGeom>
          <a:ln w="228600" cap="sq" cmpd="thickThin">
            <a:solidFill>
              <a:srgbClr val="000000"/>
            </a:solidFill>
            <a:prstDash val="solid"/>
            <a:miter lim="800000"/>
          </a:ln>
          <a:effectLst>
            <a:innerShdw blurRad="76200">
              <a:srgbClr val="000000"/>
            </a:innerShdw>
          </a:effectLst>
        </p:spPr>
      </p:pic>
      <p:pic>
        <p:nvPicPr>
          <p:cNvPr id="1028" name="Picture 4" descr="C:\Users\comp\Desktop\image.jpg"/>
          <p:cNvPicPr>
            <a:picLocks noChangeAspect="1" noChangeArrowheads="1"/>
          </p:cNvPicPr>
          <p:nvPr/>
        </p:nvPicPr>
        <p:blipFill>
          <a:blip r:embed="rId4"/>
          <a:srcRect/>
          <a:stretch>
            <a:fillRect/>
          </a:stretch>
        </p:blipFill>
        <p:spPr bwMode="auto">
          <a:xfrm>
            <a:off x="6429388" y="2786058"/>
            <a:ext cx="2428177" cy="24288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9" name="Picture 5" descr="C:\Users\comp\Desktop\O3-8-4i1.JPG"/>
          <p:cNvPicPr>
            <a:picLocks noChangeAspect="1" noChangeArrowheads="1"/>
          </p:cNvPicPr>
          <p:nvPr/>
        </p:nvPicPr>
        <p:blipFill>
          <a:blip r:embed="rId5" cstate="print"/>
          <a:srcRect/>
          <a:stretch>
            <a:fillRect/>
          </a:stretch>
        </p:blipFill>
        <p:spPr bwMode="auto">
          <a:xfrm>
            <a:off x="285720" y="2786058"/>
            <a:ext cx="2786081" cy="24288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5362" name="AutoShape 2" descr="http://partner-travel.eu/admin/ckeditor/ckfinder/userfiles/images/Tematichni/New%20Year/christmas-hat.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g-BG" dirty="0"/>
          </a:p>
        </p:txBody>
      </p:sp>
      <p:sp>
        <p:nvSpPr>
          <p:cNvPr id="15364" name="AutoShape 4" descr="http://partner-travel.eu/admin/ckeditor/ckfinder/userfiles/images/Tematichni/New%20Year/christmas-hat.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g-BG" dirty="0"/>
          </a:p>
        </p:txBody>
      </p:sp>
      <p:sp>
        <p:nvSpPr>
          <p:cNvPr id="15366" name="AutoShape 6" descr="http://partner-travel.eu/admin/ckeditor/ckfinder/userfiles/images/Tematichni/New%20Year/christmas-hat.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g-BG" dirty="0"/>
          </a:p>
        </p:txBody>
      </p:sp>
      <p:sp>
        <p:nvSpPr>
          <p:cNvPr id="15368" name="AutoShape 8" descr="http://partner-travel.eu/admin/ckeditor/ckfinder/userfiles/images/Tematichni/New%20Year/christmas-hat.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g-BG" dirty="0"/>
          </a:p>
        </p:txBody>
      </p:sp>
      <p:sp>
        <p:nvSpPr>
          <p:cNvPr id="15370" name="AutoShape 10" descr="http://i.istockimg.com/file_thumbview_approve/11053668/2/stock-illustration-11053668-santa-hat-vector-xxl-jpg-in-zip-folder.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g-BG" dirty="0"/>
          </a:p>
        </p:txBody>
      </p:sp>
      <p:pic>
        <p:nvPicPr>
          <p:cNvPr id="15372" name="Picture 12"/>
          <p:cNvPicPr>
            <a:picLocks noChangeAspect="1" noChangeArrowheads="1"/>
          </p:cNvPicPr>
          <p:nvPr/>
        </p:nvPicPr>
        <p:blipFill>
          <a:blip r:embed="rId6"/>
          <a:srcRect/>
          <a:stretch>
            <a:fillRect/>
          </a:stretch>
        </p:blipFill>
        <p:spPr bwMode="auto">
          <a:xfrm>
            <a:off x="8072462" y="142852"/>
            <a:ext cx="874702" cy="102438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iterate type="lt">
                                    <p:tmPct val="5000"/>
                                  </p:iterate>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 calcmode="lin" valueType="num">
                                      <p:cBhvr>
                                        <p:cTn id="16" dur="1000" fill="hold"/>
                                        <p:tgtEl>
                                          <p:spTgt spid="2"/>
                                        </p:tgtEl>
                                        <p:attrNameLst>
                                          <p:attrName>style.rotation</p:attrName>
                                        </p:attrNameLst>
                                      </p:cBhvr>
                                      <p:tavLst>
                                        <p:tav tm="0">
                                          <p:val>
                                            <p:fltVal val="90"/>
                                          </p:val>
                                        </p:tav>
                                        <p:tav tm="100000">
                                          <p:val>
                                            <p:fltVal val="0"/>
                                          </p:val>
                                        </p:tav>
                                      </p:tavLst>
                                    </p:anim>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iterate type="lt">
                                    <p:tmPct val="5000"/>
                                  </p:iterate>
                                  <p:childTnLst>
                                    <p:set>
                                      <p:cBhvr>
                                        <p:cTn id="21" dur="1" fill="hold">
                                          <p:stCondLst>
                                            <p:cond delay="0"/>
                                          </p:stCondLst>
                                        </p:cTn>
                                        <p:tgtEl>
                                          <p:spTgt spid="1029"/>
                                        </p:tgtEl>
                                        <p:attrNameLst>
                                          <p:attrName>style.visibility</p:attrName>
                                        </p:attrNameLst>
                                      </p:cBhvr>
                                      <p:to>
                                        <p:strVal val="visible"/>
                                      </p:to>
                                    </p:set>
                                    <p:anim calcmode="lin" valueType="num">
                                      <p:cBhvr>
                                        <p:cTn id="22" dur="2000" fill="hold"/>
                                        <p:tgtEl>
                                          <p:spTgt spid="1029"/>
                                        </p:tgtEl>
                                        <p:attrNameLst>
                                          <p:attrName>ppt_w</p:attrName>
                                        </p:attrNameLst>
                                      </p:cBhvr>
                                      <p:tavLst>
                                        <p:tav tm="0">
                                          <p:val>
                                            <p:fltVal val="0"/>
                                          </p:val>
                                        </p:tav>
                                        <p:tav tm="100000">
                                          <p:val>
                                            <p:strVal val="#ppt_w"/>
                                          </p:val>
                                        </p:tav>
                                      </p:tavLst>
                                    </p:anim>
                                    <p:anim calcmode="lin" valueType="num">
                                      <p:cBhvr>
                                        <p:cTn id="23" dur="2000" fill="hold"/>
                                        <p:tgtEl>
                                          <p:spTgt spid="1029"/>
                                        </p:tgtEl>
                                        <p:attrNameLst>
                                          <p:attrName>ppt_h</p:attrName>
                                        </p:attrNameLst>
                                      </p:cBhvr>
                                      <p:tavLst>
                                        <p:tav tm="0">
                                          <p:val>
                                            <p:fltVal val="0"/>
                                          </p:val>
                                        </p:tav>
                                        <p:tav tm="100000">
                                          <p:val>
                                            <p:strVal val="#ppt_h"/>
                                          </p:val>
                                        </p:tav>
                                      </p:tavLst>
                                    </p:anim>
                                    <p:anim calcmode="lin" valueType="num">
                                      <p:cBhvr>
                                        <p:cTn id="24" dur="2000" fill="hold"/>
                                        <p:tgtEl>
                                          <p:spTgt spid="1029"/>
                                        </p:tgtEl>
                                        <p:attrNameLst>
                                          <p:attrName>style.rotation</p:attrName>
                                        </p:attrNameLst>
                                      </p:cBhvr>
                                      <p:tavLst>
                                        <p:tav tm="0">
                                          <p:val>
                                            <p:fltVal val="90"/>
                                          </p:val>
                                        </p:tav>
                                        <p:tav tm="100000">
                                          <p:val>
                                            <p:fltVal val="0"/>
                                          </p:val>
                                        </p:tav>
                                      </p:tavLst>
                                    </p:anim>
                                    <p:animEffect transition="in" filter="fade">
                                      <p:cBhvr>
                                        <p:cTn id="25" dur="2000"/>
                                        <p:tgtEl>
                                          <p:spTgt spid="1029"/>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1026"/>
                                        </p:tgtEl>
                                        <p:attrNameLst>
                                          <p:attrName>style.visibility</p:attrName>
                                        </p:attrNameLst>
                                      </p:cBhvr>
                                      <p:to>
                                        <p:strVal val="visible"/>
                                      </p:to>
                                    </p:set>
                                    <p:animEffect transition="in" filter="slide(fromBottom)">
                                      <p:cBhvr>
                                        <p:cTn id="30" dur="2000"/>
                                        <p:tgtEl>
                                          <p:spTgt spid="1026"/>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iterate type="lt">
                                    <p:tmPct val="5000"/>
                                  </p:iterate>
                                  <p:childTnLst>
                                    <p:set>
                                      <p:cBhvr>
                                        <p:cTn id="34" dur="1" fill="hold">
                                          <p:stCondLst>
                                            <p:cond delay="0"/>
                                          </p:stCondLst>
                                        </p:cTn>
                                        <p:tgtEl>
                                          <p:spTgt spid="1028"/>
                                        </p:tgtEl>
                                        <p:attrNameLst>
                                          <p:attrName>style.visibility</p:attrName>
                                        </p:attrNameLst>
                                      </p:cBhvr>
                                      <p:to>
                                        <p:strVal val="visible"/>
                                      </p:to>
                                    </p:set>
                                    <p:anim calcmode="lin" valueType="num">
                                      <p:cBhvr>
                                        <p:cTn id="35" dur="2000" fill="hold"/>
                                        <p:tgtEl>
                                          <p:spTgt spid="1028"/>
                                        </p:tgtEl>
                                        <p:attrNameLst>
                                          <p:attrName>ppt_w</p:attrName>
                                        </p:attrNameLst>
                                      </p:cBhvr>
                                      <p:tavLst>
                                        <p:tav tm="0">
                                          <p:val>
                                            <p:fltVal val="0"/>
                                          </p:val>
                                        </p:tav>
                                        <p:tav tm="100000">
                                          <p:val>
                                            <p:strVal val="#ppt_w"/>
                                          </p:val>
                                        </p:tav>
                                      </p:tavLst>
                                    </p:anim>
                                    <p:anim calcmode="lin" valueType="num">
                                      <p:cBhvr>
                                        <p:cTn id="36" dur="2000" fill="hold"/>
                                        <p:tgtEl>
                                          <p:spTgt spid="1028"/>
                                        </p:tgtEl>
                                        <p:attrNameLst>
                                          <p:attrName>ppt_h</p:attrName>
                                        </p:attrNameLst>
                                      </p:cBhvr>
                                      <p:tavLst>
                                        <p:tav tm="0">
                                          <p:val>
                                            <p:fltVal val="0"/>
                                          </p:val>
                                        </p:tav>
                                        <p:tav tm="100000">
                                          <p:val>
                                            <p:strVal val="#ppt_h"/>
                                          </p:val>
                                        </p:tav>
                                      </p:tavLst>
                                    </p:anim>
                                    <p:anim calcmode="lin" valueType="num">
                                      <p:cBhvr>
                                        <p:cTn id="37" dur="2000" fill="hold"/>
                                        <p:tgtEl>
                                          <p:spTgt spid="1028"/>
                                        </p:tgtEl>
                                        <p:attrNameLst>
                                          <p:attrName>style.rotation</p:attrName>
                                        </p:attrNameLst>
                                      </p:cBhvr>
                                      <p:tavLst>
                                        <p:tav tm="0">
                                          <p:val>
                                            <p:fltVal val="90"/>
                                          </p:val>
                                        </p:tav>
                                        <p:tav tm="100000">
                                          <p:val>
                                            <p:fltVal val="0"/>
                                          </p:val>
                                        </p:tav>
                                      </p:tavLst>
                                    </p:anim>
                                    <p:animEffect transition="in" filter="fade">
                                      <p:cBhvr>
                                        <p:cTn id="38" dur="2000"/>
                                        <p:tgtEl>
                                          <p:spTgt spid="1028"/>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Effect transition="in" filter="fade">
                                      <p:cBhvr>
                                        <p:cTn id="43" dur="1000"/>
                                        <p:tgtEl>
                                          <p:spTgt spid="4">
                                            <p:txEl>
                                              <p:pRg st="0" end="0"/>
                                            </p:txEl>
                                          </p:spTgt>
                                        </p:tgtEl>
                                      </p:cBhvr>
                                    </p:animEffect>
                                    <p:anim calcmode="lin" valueType="num">
                                      <p:cBhvr>
                                        <p:cTn id="4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4">
                                            <p:txEl>
                                              <p:pRg st="1" end="1"/>
                                            </p:txEl>
                                          </p:spTgt>
                                        </p:tgtEl>
                                        <p:attrNameLst>
                                          <p:attrName>style.visibility</p:attrName>
                                        </p:attrNameLst>
                                      </p:cBhvr>
                                      <p:to>
                                        <p:strVal val="visible"/>
                                      </p:to>
                                    </p:set>
                                    <p:animEffect transition="in" filter="fade">
                                      <p:cBhvr>
                                        <p:cTn id="50" dur="1000"/>
                                        <p:tgtEl>
                                          <p:spTgt spid="4">
                                            <p:txEl>
                                              <p:pRg st="1" end="1"/>
                                            </p:txEl>
                                          </p:spTgt>
                                        </p:tgtEl>
                                      </p:cBhvr>
                                    </p:animEffect>
                                    <p:anim calcmode="lin" valueType="num">
                                      <p:cBhvr>
                                        <p:cTn id="5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0" presetClass="entr" presetSubtype="0" fill="hold" nodeType="clickEffect">
                                  <p:stCondLst>
                                    <p:cond delay="0"/>
                                  </p:stCondLst>
                                  <p:childTnLst>
                                    <p:set>
                                      <p:cBhvr>
                                        <p:cTn id="56" dur="1" fill="hold">
                                          <p:stCondLst>
                                            <p:cond delay="0"/>
                                          </p:stCondLst>
                                        </p:cTn>
                                        <p:tgtEl>
                                          <p:spTgt spid="15372"/>
                                        </p:tgtEl>
                                        <p:attrNameLst>
                                          <p:attrName>style.visibility</p:attrName>
                                        </p:attrNameLst>
                                      </p:cBhvr>
                                      <p:to>
                                        <p:strVal val="visible"/>
                                      </p:to>
                                    </p:set>
                                    <p:animEffect transition="in" filter="wedge">
                                      <p:cBhvr>
                                        <p:cTn id="57" dur="2000"/>
                                        <p:tgtEl>
                                          <p:spTgt spid="15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14290"/>
            <a:ext cx="8229600" cy="928694"/>
          </a:xfrm>
        </p:spPr>
        <p:txBody>
          <a:bodyPr>
            <a:normAutofit fontScale="90000"/>
          </a:bodyPr>
          <a:lstStyle/>
          <a:p>
            <a:r>
              <a:rPr lang="en-US" b="1" dirty="0" smtClean="0"/>
              <a:t>Slavery now </a:t>
            </a:r>
            <a:r>
              <a:rPr lang="en-US" dirty="0" smtClean="0"/>
              <a:t/>
            </a:r>
            <a:br>
              <a:rPr lang="en-US" dirty="0" smtClean="0"/>
            </a:br>
            <a:r>
              <a:rPr lang="en-US" sz="3100" b="1" u="sng" dirty="0" smtClean="0"/>
              <a:t>Slavery in the west Indies 1750 to 1790</a:t>
            </a:r>
            <a:endParaRPr lang="bg-BG" sz="3100" b="1" u="sng" dirty="0"/>
          </a:p>
        </p:txBody>
      </p:sp>
      <p:sp>
        <p:nvSpPr>
          <p:cNvPr id="3" name="Контейнер за съдържание 2"/>
          <p:cNvSpPr>
            <a:spLocks noGrp="1"/>
          </p:cNvSpPr>
          <p:nvPr>
            <p:ph sz="half" idx="1"/>
          </p:nvPr>
        </p:nvSpPr>
        <p:spPr>
          <a:xfrm>
            <a:off x="0" y="714356"/>
            <a:ext cx="9144000" cy="3857652"/>
          </a:xfrm>
        </p:spPr>
        <p:txBody>
          <a:bodyPr>
            <a:normAutofit fontScale="25000" lnSpcReduction="20000"/>
          </a:bodyPr>
          <a:lstStyle/>
          <a:p>
            <a:endParaRPr lang="en-US" sz="6400" b="1" dirty="0" smtClean="0"/>
          </a:p>
          <a:p>
            <a:endParaRPr lang="en-US" sz="6400" b="1" dirty="0" smtClean="0"/>
          </a:p>
          <a:p>
            <a:r>
              <a:rPr lang="en-US" sz="8000" b="1" i="1" u="sng" dirty="0" smtClean="0">
                <a:solidFill>
                  <a:srgbClr val="FFC000"/>
                </a:solidFill>
              </a:rPr>
              <a:t>L a b o r    of     p l a n t a t I o n     s l a  v e s</a:t>
            </a:r>
          </a:p>
          <a:p>
            <a:r>
              <a:rPr lang="en-US" sz="8000" b="1" dirty="0" smtClean="0">
                <a:effectLst>
                  <a:outerShdw blurRad="38100" dist="38100" dir="2700000" algn="tl">
                    <a:srgbClr val="000000">
                      <a:alpha val="43137"/>
                    </a:srgbClr>
                  </a:outerShdw>
                </a:effectLst>
              </a:rPr>
              <a:t>1758</a:t>
            </a:r>
            <a:r>
              <a:rPr lang="en-US" sz="8000" dirty="0" smtClean="0">
                <a:effectLst>
                  <a:outerShdw blurRad="38100" dist="38100" dir="2700000" algn="tl">
                    <a:srgbClr val="000000">
                      <a:alpha val="43137"/>
                    </a:srgbClr>
                  </a:outerShdw>
                </a:effectLst>
              </a:rPr>
              <a:t/>
            </a:r>
            <a:br>
              <a:rPr lang="en-US" sz="8000" dirty="0" smtClean="0">
                <a:effectLst>
                  <a:outerShdw blurRad="38100" dist="38100" dir="2700000" algn="tl">
                    <a:srgbClr val="000000">
                      <a:alpha val="43137"/>
                    </a:srgbClr>
                  </a:outerShdw>
                </a:effectLst>
              </a:rPr>
            </a:br>
            <a:r>
              <a:rPr lang="en-US" sz="8000" dirty="0" smtClean="0">
                <a:effectLst>
                  <a:outerShdw blurRad="38100" dist="38100" dir="2700000" algn="tl">
                    <a:srgbClr val="000000">
                      <a:alpha val="43137"/>
                    </a:srgbClr>
                  </a:outerShdw>
                </a:effectLst>
              </a:rPr>
              <a:t>     Slaves on William Byrd III's plantation on the</a:t>
            </a:r>
          </a:p>
          <a:p>
            <a:pPr>
              <a:buNone/>
            </a:pPr>
            <a:r>
              <a:rPr lang="en-US" sz="8000" dirty="0" smtClean="0">
                <a:effectLst>
                  <a:outerShdw blurRad="38100" dist="38100" dir="2700000" algn="tl">
                    <a:srgbClr val="000000">
                      <a:alpha val="43137"/>
                    </a:srgbClr>
                  </a:outerShdw>
                </a:effectLst>
              </a:rPr>
              <a:t> Bluestone River in Lunenburg County formed the </a:t>
            </a:r>
          </a:p>
          <a:p>
            <a:pPr>
              <a:buNone/>
            </a:pPr>
            <a:r>
              <a:rPr lang="en-US" sz="8000" dirty="0" smtClean="0">
                <a:effectLst>
                  <a:outerShdw blurRad="38100" dist="38100" dir="2700000" algn="tl">
                    <a:srgbClr val="000000">
                      <a:alpha val="43137"/>
                    </a:srgbClr>
                  </a:outerShdw>
                </a:effectLst>
              </a:rPr>
              <a:t>earliest black church in Virginia. </a:t>
            </a:r>
            <a:r>
              <a:rPr lang="en-US" sz="8000" i="1" dirty="0" smtClean="0">
                <a:effectLst>
                  <a:outerShdw blurRad="38100" dist="38100" dir="2700000" algn="tl">
                    <a:srgbClr val="000000">
                      <a:alpha val="43137"/>
                    </a:srgbClr>
                  </a:outerShdw>
                </a:effectLst>
                <a:hlinkClick r:id="rId2"/>
              </a:rPr>
              <a:t>(Colonial </a:t>
            </a:r>
          </a:p>
          <a:p>
            <a:pPr>
              <a:buNone/>
            </a:pPr>
            <a:r>
              <a:rPr lang="en-US" sz="8000" i="1" dirty="0" smtClean="0">
                <a:effectLst>
                  <a:outerShdw blurRad="38100" dist="38100" dir="2700000" algn="tl">
                    <a:srgbClr val="000000">
                      <a:alpha val="43137"/>
                    </a:srgbClr>
                  </a:outerShdw>
                </a:effectLst>
                <a:hlinkClick r:id="rId2"/>
              </a:rPr>
              <a:t>Williamsburg's online Historical </a:t>
            </a:r>
            <a:r>
              <a:rPr lang="en-US" sz="8000" i="1" dirty="0" err="1" smtClean="0">
                <a:effectLst>
                  <a:outerShdw blurRad="38100" dist="38100" dir="2700000" algn="tl">
                    <a:srgbClr val="000000">
                      <a:alpha val="43137"/>
                    </a:srgbClr>
                  </a:outerShdw>
                </a:effectLst>
                <a:hlinkClick r:id="rId2"/>
              </a:rPr>
              <a:t>Almanack</a:t>
            </a:r>
            <a:r>
              <a:rPr lang="en-US" sz="8000" i="1" dirty="0" smtClean="0">
                <a:effectLst>
                  <a:outerShdw blurRad="38100" dist="38100" dir="2700000" algn="tl">
                    <a:srgbClr val="000000">
                      <a:alpha val="43137"/>
                    </a:srgbClr>
                  </a:outerShdw>
                </a:effectLst>
                <a:hlinkClick r:id="rId2"/>
              </a:rPr>
              <a:t>. Cultural</a:t>
            </a:r>
          </a:p>
          <a:p>
            <a:pPr>
              <a:buNone/>
            </a:pPr>
            <a:r>
              <a:rPr lang="en-US" sz="8000" i="1" dirty="0" smtClean="0">
                <a:effectLst>
                  <a:outerShdw blurRad="38100" dist="38100" dir="2700000" algn="tl">
                    <a:srgbClr val="000000">
                      <a:alpha val="43137"/>
                    </a:srgbClr>
                  </a:outerShdw>
                </a:effectLst>
                <a:hlinkClick r:id="rId2"/>
              </a:rPr>
              <a:t> &amp; Political Chronology 1750-1783)</a:t>
            </a:r>
            <a:endParaRPr lang="en-US" sz="8000" dirty="0" smtClean="0">
              <a:effectLst>
                <a:outerShdw blurRad="38100" dist="38100" dir="2700000" algn="tl">
                  <a:srgbClr val="000000">
                    <a:alpha val="43137"/>
                  </a:srgbClr>
                </a:outerShdw>
              </a:effectLst>
            </a:endParaRPr>
          </a:p>
          <a:p>
            <a:r>
              <a:rPr lang="en-US" sz="8000" b="1" dirty="0" smtClean="0">
                <a:effectLst>
                  <a:outerShdw blurRad="38100" dist="38100" dir="2700000" algn="tl">
                    <a:srgbClr val="000000">
                      <a:alpha val="43137"/>
                    </a:srgbClr>
                  </a:outerShdw>
                </a:effectLst>
              </a:rPr>
              <a:t>Many Africans had little trouble adopting Christianity because it preached many of the same beliefs that were central to African religions--supreme being, creation myths, priest-healers, moral and ethical systems. Christianity's "life after death" was also attractive because it offered the promise that they would someday regain contact with their ancestors.</a:t>
            </a:r>
          </a:p>
          <a:p>
            <a:endParaRPr lang="en-US" sz="2800" b="1" dirty="0" smtClean="0">
              <a:effectLst>
                <a:outerShdw blurRad="38100" dist="38100" dir="2700000" algn="tl">
                  <a:srgbClr val="000000">
                    <a:alpha val="43137"/>
                  </a:srgbClr>
                </a:outerShdw>
              </a:effectLst>
            </a:endParaRPr>
          </a:p>
          <a:p>
            <a:endParaRPr lang="en-US" sz="2800" b="1" dirty="0" smtClean="0"/>
          </a:p>
        </p:txBody>
      </p:sp>
      <p:sp>
        <p:nvSpPr>
          <p:cNvPr id="5" name="Контейнер за съдържание 4"/>
          <p:cNvSpPr>
            <a:spLocks noGrp="1"/>
          </p:cNvSpPr>
          <p:nvPr>
            <p:ph sz="half" idx="2"/>
          </p:nvPr>
        </p:nvSpPr>
        <p:spPr>
          <a:xfrm>
            <a:off x="285720" y="4714884"/>
            <a:ext cx="8401080" cy="1928826"/>
          </a:xfrm>
        </p:spPr>
        <p:txBody>
          <a:bodyPr>
            <a:normAutofit fontScale="25000" lnSpcReduction="20000"/>
          </a:bodyPr>
          <a:lstStyle/>
          <a:p>
            <a:pPr algn="just"/>
            <a:r>
              <a:rPr lang="en-US" sz="7200" dirty="0" smtClean="0">
                <a:effectLst>
                  <a:outerShdw blurRad="38100" dist="38100" dir="2700000" algn="tl">
                    <a:srgbClr val="000000">
                      <a:alpha val="43137"/>
                    </a:srgbClr>
                  </a:outerShdw>
                </a:effectLst>
                <a:latin typeface="Arial Rounded MT Bold" pitchFamily="34" charset="0"/>
              </a:rPr>
              <a:t>Washington was reelected president in 1792, and the following year the most divisive crisis arising out of the personal and political conflicts within his cabinet occurred. </a:t>
            </a:r>
            <a:r>
              <a:rPr lang="en-US" sz="7200" dirty="0" smtClean="0">
                <a:latin typeface="Arial Rounded MT Bold" pitchFamily="34" charset="0"/>
              </a:rPr>
              <a:t>By the time the Revolution broke out in France, there was already a strong hostility to the trade among the educated elite. The </a:t>
            </a:r>
            <a:r>
              <a:rPr lang="en-US" sz="7200" dirty="0" err="1" smtClean="0">
                <a:latin typeface="Arial Rounded MT Bold" pitchFamily="34" charset="0"/>
              </a:rPr>
              <a:t>Societe</a:t>
            </a:r>
            <a:r>
              <a:rPr lang="en-US" sz="7200" dirty="0" smtClean="0">
                <a:latin typeface="Arial Rounded MT Bold" pitchFamily="34" charset="0"/>
              </a:rPr>
              <a:t> des Amis des Noirs was founded in 1788. Ending slavery and the slave trade thus became part of the Revolutionary agenda; and in 1794, after bitter disputes between the deputies, the National Convention finally outlawed the trade.</a:t>
            </a:r>
            <a:endParaRPr lang="bg-BG" sz="7200" b="1" dirty="0" smtClean="0">
              <a:effectLst>
                <a:outerShdw blurRad="38100" dist="38100" dir="2700000" algn="tl">
                  <a:srgbClr val="000000">
                    <a:alpha val="43137"/>
                  </a:srgbClr>
                </a:outerShdw>
              </a:effectLst>
            </a:endParaRPr>
          </a:p>
          <a:p>
            <a:endParaRPr lang="bg-BG" dirty="0"/>
          </a:p>
        </p:txBody>
      </p:sp>
      <p:pic>
        <p:nvPicPr>
          <p:cNvPr id="4098" name="Picture 2" descr="C:\Users\comp\Desktop\ISHA presentation`s pic\images.jpg"/>
          <p:cNvPicPr>
            <a:picLocks noChangeAspect="1" noChangeArrowheads="1"/>
          </p:cNvPicPr>
          <p:nvPr/>
        </p:nvPicPr>
        <p:blipFill>
          <a:blip r:embed="rId3"/>
          <a:srcRect/>
          <a:stretch>
            <a:fillRect/>
          </a:stretch>
        </p:blipFill>
        <p:spPr bwMode="auto">
          <a:xfrm>
            <a:off x="6000760" y="1428736"/>
            <a:ext cx="2786082" cy="1785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3">
                                            <p:txEl>
                                              <p:pRg st="2" end="2"/>
                                            </p:txEl>
                                          </p:spTgt>
                                        </p:tgtEl>
                                        <p:attrNameLst>
                                          <p:attrName>ppt_y</p:attrName>
                                        </p:attrNameLst>
                                      </p:cBhvr>
                                      <p:tavLst>
                                        <p:tav tm="0">
                                          <p:val>
                                            <p:strVal val="#ppt_y"/>
                                          </p:val>
                                        </p:tav>
                                        <p:tav tm="100000">
                                          <p:val>
                                            <p:strVal val="#ppt_y"/>
                                          </p:val>
                                        </p:tav>
                                      </p:tavLst>
                                    </p:anim>
                                  </p:childTnLst>
                                </p:cTn>
                              </p:par>
                              <p:par>
                                <p:cTn id="15" presetID="7" presetClass="entr" presetSubtype="8"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3">
                                            <p:txEl>
                                              <p:pRg st="3" end="3"/>
                                            </p:txEl>
                                          </p:spTgt>
                                        </p:tgtEl>
                                        <p:attrNameLst>
                                          <p:attrName>ppt_y</p:attrName>
                                        </p:attrNameLst>
                                      </p:cBhvr>
                                      <p:tavLst>
                                        <p:tav tm="0">
                                          <p:val>
                                            <p:strVal val="#ppt_y"/>
                                          </p:val>
                                        </p:tav>
                                        <p:tav tm="100000">
                                          <p:val>
                                            <p:strVal val="#ppt_y"/>
                                          </p:val>
                                        </p:tav>
                                      </p:tavLst>
                                    </p:anim>
                                  </p:childTnLst>
                                </p:cTn>
                              </p:par>
                              <p:par>
                                <p:cTn id="19" presetID="7" presetClass="entr" presetSubtype="8"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2" dur="2000" fill="hold"/>
                                        <p:tgtEl>
                                          <p:spTgt spid="3">
                                            <p:txEl>
                                              <p:pRg st="4" end="4"/>
                                            </p:txEl>
                                          </p:spTgt>
                                        </p:tgtEl>
                                        <p:attrNameLst>
                                          <p:attrName>ppt_y</p:attrName>
                                        </p:attrNameLst>
                                      </p:cBhvr>
                                      <p:tavLst>
                                        <p:tav tm="0">
                                          <p:val>
                                            <p:strVal val="#ppt_y"/>
                                          </p:val>
                                        </p:tav>
                                        <p:tav tm="100000">
                                          <p:val>
                                            <p:strVal val="#ppt_y"/>
                                          </p:val>
                                        </p:tav>
                                      </p:tavLst>
                                    </p:anim>
                                  </p:childTnLst>
                                </p:cTn>
                              </p:par>
                              <p:par>
                                <p:cTn id="23" presetID="7" presetClass="entr" presetSubtype="8"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3">
                                            <p:txEl>
                                              <p:pRg st="5" end="5"/>
                                            </p:txEl>
                                          </p:spTgt>
                                        </p:tgtEl>
                                        <p:attrNameLst>
                                          <p:attrName>ppt_y</p:attrName>
                                        </p:attrNameLst>
                                      </p:cBhvr>
                                      <p:tavLst>
                                        <p:tav tm="0">
                                          <p:val>
                                            <p:strVal val="#ppt_y"/>
                                          </p:val>
                                        </p:tav>
                                        <p:tav tm="100000">
                                          <p:val>
                                            <p:strVal val="#ppt_y"/>
                                          </p:val>
                                        </p:tav>
                                      </p:tavLst>
                                    </p:anim>
                                  </p:childTnLst>
                                </p:cTn>
                              </p:par>
                              <p:par>
                                <p:cTn id="27" presetID="7" presetClass="entr" presetSubtype="8"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2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0" dur="2000" fill="hold"/>
                                        <p:tgtEl>
                                          <p:spTgt spid="3">
                                            <p:txEl>
                                              <p:pRg st="6" end="6"/>
                                            </p:txEl>
                                          </p:spTgt>
                                        </p:tgtEl>
                                        <p:attrNameLst>
                                          <p:attrName>ppt_y</p:attrName>
                                        </p:attrNameLst>
                                      </p:cBhvr>
                                      <p:tavLst>
                                        <p:tav tm="0">
                                          <p:val>
                                            <p:strVal val="#ppt_y"/>
                                          </p:val>
                                        </p:tav>
                                        <p:tav tm="100000">
                                          <p:val>
                                            <p:strVal val="#ppt_y"/>
                                          </p:val>
                                        </p:tav>
                                      </p:tavLst>
                                    </p:anim>
                                  </p:childTnLst>
                                </p:cTn>
                              </p:par>
                              <p:par>
                                <p:cTn id="31" presetID="7" presetClass="entr" presetSubtype="8"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2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4" dur="2000" fill="hold"/>
                                        <p:tgtEl>
                                          <p:spTgt spid="3">
                                            <p:txEl>
                                              <p:pRg st="7" end="7"/>
                                            </p:txEl>
                                          </p:spTgt>
                                        </p:tgtEl>
                                        <p:attrNameLst>
                                          <p:attrName>ppt_y</p:attrName>
                                        </p:attrNameLst>
                                      </p:cBhvr>
                                      <p:tavLst>
                                        <p:tav tm="0">
                                          <p:val>
                                            <p:strVal val="#ppt_y"/>
                                          </p:val>
                                        </p:tav>
                                        <p:tav tm="100000">
                                          <p:val>
                                            <p:strVal val="#ppt_y"/>
                                          </p:val>
                                        </p:tav>
                                      </p:tavLst>
                                    </p:anim>
                                  </p:childTnLst>
                                </p:cTn>
                              </p:par>
                              <p:par>
                                <p:cTn id="35" presetID="7" presetClass="entr" presetSubtype="8"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20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8" dur="20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2" fill="hold" nodeType="clickEffect">
                                  <p:stCondLst>
                                    <p:cond delay="0"/>
                                  </p:stCondLst>
                                  <p:childTnLst>
                                    <p:set>
                                      <p:cBhvr>
                                        <p:cTn id="42" dur="1" fill="hold">
                                          <p:stCondLst>
                                            <p:cond delay="0"/>
                                          </p:stCondLst>
                                        </p:cTn>
                                        <p:tgtEl>
                                          <p:spTgt spid="4098"/>
                                        </p:tgtEl>
                                        <p:attrNameLst>
                                          <p:attrName>style.visibility</p:attrName>
                                        </p:attrNameLst>
                                      </p:cBhvr>
                                      <p:to>
                                        <p:strVal val="visible"/>
                                      </p:to>
                                    </p:set>
                                    <p:anim calcmode="lin" valueType="num">
                                      <p:cBhvr additive="base">
                                        <p:cTn id="43" dur="2000" fill="hold"/>
                                        <p:tgtEl>
                                          <p:spTgt spid="4098"/>
                                        </p:tgtEl>
                                        <p:attrNameLst>
                                          <p:attrName>ppt_x</p:attrName>
                                        </p:attrNameLst>
                                      </p:cBhvr>
                                      <p:tavLst>
                                        <p:tav tm="0">
                                          <p:val>
                                            <p:strVal val="1+#ppt_w/2"/>
                                          </p:val>
                                        </p:tav>
                                        <p:tav tm="100000">
                                          <p:val>
                                            <p:strVal val="#ppt_x"/>
                                          </p:val>
                                        </p:tav>
                                      </p:tavLst>
                                    </p:anim>
                                    <p:anim calcmode="lin" valueType="num">
                                      <p:cBhvr additive="base">
                                        <p:cTn id="44" dur="2000" fill="hold"/>
                                        <p:tgtEl>
                                          <p:spTgt spid="409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2" fill="hold" nodeType="click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anim calcmode="lin" valueType="num">
                                      <p:cBhvr additive="base">
                                        <p:cTn id="49" dur="20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50" dur="2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лавие 3"/>
          <p:cNvSpPr>
            <a:spLocks noGrp="1"/>
          </p:cNvSpPr>
          <p:nvPr>
            <p:ph type="title"/>
          </p:nvPr>
        </p:nvSpPr>
        <p:spPr>
          <a:xfrm>
            <a:off x="457200" y="642918"/>
            <a:ext cx="8229600" cy="785818"/>
          </a:xfrm>
        </p:spPr>
        <p:txBody>
          <a:bodyPr>
            <a:normAutofit fontScale="90000"/>
          </a:bodyPr>
          <a:lstStyle/>
          <a:p>
            <a:r>
              <a:rPr lang="bg-BG" sz="3100" b="1" u="sng" dirty="0" smtClean="0"/>
              <a:t>Early Opponents o</a:t>
            </a:r>
            <a:r>
              <a:rPr lang="en-US" sz="3100" b="1" u="sng" dirty="0" smtClean="0"/>
              <a:t>f</a:t>
            </a:r>
            <a:r>
              <a:rPr lang="bg-BG" sz="3100" b="1" u="sng" dirty="0" smtClean="0"/>
              <a:t> African Slavery</a:t>
            </a:r>
            <a:r>
              <a:rPr lang="en-US" sz="3100" b="1" u="sng" dirty="0" smtClean="0"/>
              <a:t/>
            </a:r>
            <a:br>
              <a:rPr lang="en-US" sz="3100" b="1" u="sng" dirty="0" smtClean="0"/>
            </a:br>
            <a:r>
              <a:rPr lang="bg-BG" sz="3100" b="1" u="sng" dirty="0" smtClean="0"/>
              <a:t> in England and America</a:t>
            </a:r>
            <a:r>
              <a:rPr lang="bg-BG" dirty="0" smtClean="0"/>
              <a:t/>
            </a:r>
            <a:br>
              <a:rPr lang="bg-BG" dirty="0" smtClean="0"/>
            </a:br>
            <a:endParaRPr lang="bg-BG" dirty="0"/>
          </a:p>
        </p:txBody>
      </p:sp>
      <p:sp>
        <p:nvSpPr>
          <p:cNvPr id="5" name="Контейнер за съдържание 4"/>
          <p:cNvSpPr>
            <a:spLocks noGrp="1"/>
          </p:cNvSpPr>
          <p:nvPr>
            <p:ph sz="half" idx="1"/>
          </p:nvPr>
        </p:nvSpPr>
        <p:spPr>
          <a:xfrm>
            <a:off x="457200" y="1285860"/>
            <a:ext cx="4038600" cy="5357850"/>
          </a:xfrm>
        </p:spPr>
        <p:txBody>
          <a:bodyPr>
            <a:normAutofit/>
          </a:bodyPr>
          <a:lstStyle/>
          <a:p>
            <a:r>
              <a:rPr lang="bg-BG" sz="2000" b="1" dirty="0" smtClean="0"/>
              <a:t>Original draft of Declaration of </a:t>
            </a:r>
            <a:r>
              <a:rPr lang="bg-BG" sz="2000" b="1" dirty="0" err="1" smtClean="0"/>
              <a:t>Independence</a:t>
            </a:r>
            <a:endParaRPr lang="en-US" sz="2000" b="1" dirty="0" smtClean="0"/>
          </a:p>
          <a:p>
            <a:pPr algn="just"/>
            <a:r>
              <a:rPr lang="en-US" sz="2000" b="1" dirty="0" smtClean="0"/>
              <a:t>      </a:t>
            </a:r>
            <a:r>
              <a:rPr lang="en-US" sz="2000" dirty="0" smtClean="0"/>
              <a:t>The Declaration would have its most prominent influence on the debate over slavery</a:t>
            </a:r>
            <a:r>
              <a:rPr lang="en-US" sz="2000" baseline="30000" dirty="0" smtClean="0">
                <a:hlinkClick r:id="rId2"/>
              </a:rPr>
              <a:t>]</a:t>
            </a:r>
            <a:r>
              <a:rPr lang="en-US" sz="2000" dirty="0" smtClean="0"/>
              <a:t> The contradiction between the claim that "all men are created equal" and the existence of American slavery attracted comment when the Declaration was first published.</a:t>
            </a:r>
            <a:endParaRPr lang="bg-BG" sz="2000" b="1" dirty="0"/>
          </a:p>
        </p:txBody>
      </p:sp>
      <p:sp>
        <p:nvSpPr>
          <p:cNvPr id="6" name="Контейнер за съдържание 5"/>
          <p:cNvSpPr>
            <a:spLocks noGrp="1"/>
          </p:cNvSpPr>
          <p:nvPr>
            <p:ph sz="half" idx="2"/>
          </p:nvPr>
        </p:nvSpPr>
        <p:spPr>
          <a:xfrm>
            <a:off x="4648200" y="2786058"/>
            <a:ext cx="4210080" cy="1714512"/>
          </a:xfrm>
        </p:spPr>
        <p:txBody>
          <a:bodyPr>
            <a:normAutofit/>
          </a:bodyPr>
          <a:lstStyle/>
          <a:p>
            <a:pPr algn="just"/>
            <a:r>
              <a:rPr lang="bg-BG" sz="2000" b="1" dirty="0" smtClean="0"/>
              <a:t>First Society formed in America "for Promoting Abolition of Slaver</a:t>
            </a:r>
            <a:r>
              <a:rPr lang="en-US" sz="2000" b="1" dirty="0" smtClean="0"/>
              <a:t>y </a:t>
            </a:r>
            <a:endParaRPr lang="bg-BG"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5">
                                            <p:txEl>
                                              <p:pRg st="0" end="0"/>
                                            </p:txEl>
                                          </p:spTgt>
                                        </p:tgtEl>
                                        <p:attrNameLst>
                                          <p:attrName>ppt_y</p:attrName>
                                        </p:attrNameLst>
                                      </p:cBhvr>
                                      <p:tavLst>
                                        <p:tav tm="0">
                                          <p:val>
                                            <p:strVal val="1+#ppt_h/2"/>
                                          </p:val>
                                        </p:tav>
                                        <p:tav tm="100000">
                                          <p:val>
                                            <p:strVal val="#ppt_y"/>
                                          </p:val>
                                        </p:tav>
                                      </p:tavLst>
                                    </p:anim>
                                  </p:childTnLst>
                                </p:cTn>
                              </p:par>
                              <p:par>
                                <p:cTn id="15" presetID="7" presetClass="entr" presetSubtype="4" fill="hold"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 calcmode="lin" valueType="num">
                                      <p:cBhvr additive="base">
                                        <p:cTn id="17"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7" presetClass="entr" presetSubtype="2"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 calcmode="lin" valueType="num">
                                      <p:cBhvr additive="base">
                                        <p:cTn id="23" dur="20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24" dur="20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2357422" y="274638"/>
            <a:ext cx="6329378" cy="1143000"/>
          </a:xfrm>
        </p:spPr>
        <p:txBody>
          <a:bodyPr>
            <a:normAutofit/>
          </a:bodyPr>
          <a:lstStyle/>
          <a:p>
            <a:r>
              <a:rPr lang="bg-BG" sz="2800" b="1" u="sng" dirty="0" smtClean="0"/>
              <a:t>Political History of Slavery.—Compromises of 1850</a:t>
            </a:r>
            <a:endParaRPr lang="bg-BG" sz="2800" b="1" u="sng" dirty="0"/>
          </a:p>
        </p:txBody>
      </p:sp>
      <p:sp>
        <p:nvSpPr>
          <p:cNvPr id="3" name="Контейнер за съдържание 2"/>
          <p:cNvSpPr>
            <a:spLocks noGrp="1"/>
          </p:cNvSpPr>
          <p:nvPr>
            <p:ph idx="1"/>
          </p:nvPr>
        </p:nvSpPr>
        <p:spPr>
          <a:xfrm>
            <a:off x="457200" y="1600200"/>
            <a:ext cx="8229600" cy="4757758"/>
          </a:xfrm>
        </p:spPr>
        <p:txBody>
          <a:bodyPr>
            <a:normAutofit fontScale="25000" lnSpcReduction="20000"/>
          </a:bodyPr>
          <a:lstStyle/>
          <a:p>
            <a:r>
              <a:rPr lang="bg-BG" sz="6400" b="1" dirty="0" smtClean="0"/>
              <a:t>Mr. Clay's propositions for arrangement of slavery controversy.—</a:t>
            </a:r>
            <a:r>
              <a:rPr lang="bg-BG" sz="6400" b="1" dirty="0" err="1" smtClean="0"/>
              <a:t>His</a:t>
            </a:r>
            <a:r>
              <a:rPr lang="bg-BG" sz="6400" b="1" dirty="0" smtClean="0"/>
              <a:t> </a:t>
            </a:r>
            <a:r>
              <a:rPr lang="bg-BG" sz="6400" b="1" dirty="0" err="1" smtClean="0"/>
              <a:t>resolutions</a:t>
            </a:r>
            <a:endParaRPr lang="en-US" sz="6400" b="1" dirty="0" smtClean="0"/>
          </a:p>
          <a:p>
            <a:endParaRPr lang="en-US" sz="2000" b="1" dirty="0" smtClean="0"/>
          </a:p>
          <a:p>
            <a:endParaRPr lang="bg-BG" sz="2000" b="1" dirty="0" smtClean="0"/>
          </a:p>
          <a:p>
            <a:r>
              <a:rPr lang="en-US" sz="7400" dirty="0" smtClean="0">
                <a:effectLst>
                  <a:outerShdw blurRad="38100" dist="38100" dir="2700000" algn="tl">
                    <a:srgbClr val="000000">
                      <a:alpha val="43137"/>
                    </a:srgbClr>
                  </a:outerShdw>
                </a:effectLst>
              </a:rPr>
              <a:t>On January 29, 1850, Clay proposed a series of resolutions, what would widely be called the </a:t>
            </a:r>
            <a:r>
              <a:rPr lang="en-US" sz="7400" dirty="0" smtClean="0">
                <a:effectLst>
                  <a:outerShdw blurRad="38100" dist="38100" dir="2700000" algn="tl">
                    <a:srgbClr val="000000">
                      <a:alpha val="43137"/>
                    </a:srgbClr>
                  </a:outerShdw>
                </a:effectLst>
                <a:hlinkClick r:id="rId2" tooltip="Compromise of 1850"/>
              </a:rPr>
              <a:t>Compromise of 1850</a:t>
            </a:r>
            <a:r>
              <a:rPr lang="en-US" sz="7400" dirty="0" smtClean="0">
                <a:effectLst>
                  <a:outerShdw blurRad="38100" dist="38100" dir="2700000" algn="tl">
                    <a:srgbClr val="000000">
                      <a:alpha val="43137"/>
                    </a:srgbClr>
                  </a:outerShdw>
                </a:effectLst>
              </a:rPr>
              <a:t>. While Clay originally intended the resolutions to be voted on separately, at the urging of southerners, Clay agreed to the creation of a Committee of Thirteen to consider the measures. The committee was formed on April 17. Clay on May 8 presented an omnibus bill linking all of the resolutions included:</a:t>
            </a:r>
          </a:p>
          <a:p>
            <a:r>
              <a:rPr lang="en-US" sz="7400" dirty="0" smtClean="0">
                <a:effectLst>
                  <a:outerShdw blurRad="38100" dist="38100" dir="2700000" algn="tl">
                    <a:srgbClr val="000000">
                      <a:alpha val="43137"/>
                    </a:srgbClr>
                  </a:outerShdw>
                </a:effectLst>
              </a:rPr>
              <a:t>Admission of </a:t>
            </a:r>
            <a:r>
              <a:rPr lang="en-US" sz="7400" dirty="0" smtClean="0">
                <a:effectLst>
                  <a:outerShdw blurRad="38100" dist="38100" dir="2700000" algn="tl">
                    <a:srgbClr val="000000">
                      <a:alpha val="43137"/>
                    </a:srgbClr>
                  </a:outerShdw>
                </a:effectLst>
                <a:hlinkClick r:id="rId3" tooltip="California"/>
              </a:rPr>
              <a:t>California</a:t>
            </a:r>
            <a:r>
              <a:rPr lang="en-US" sz="7400" dirty="0" smtClean="0">
                <a:effectLst>
                  <a:outerShdw blurRad="38100" dist="38100" dir="2700000" algn="tl">
                    <a:srgbClr val="000000">
                      <a:alpha val="43137"/>
                    </a:srgbClr>
                  </a:outerShdw>
                </a:effectLst>
              </a:rPr>
              <a:t> as a free state, ending the balance of free and slave states in the senate.</a:t>
            </a:r>
          </a:p>
          <a:p>
            <a:r>
              <a:rPr lang="en-US" sz="7400" dirty="0" smtClean="0">
                <a:effectLst>
                  <a:outerShdw blurRad="38100" dist="38100" dir="2700000" algn="tl">
                    <a:srgbClr val="000000">
                      <a:alpha val="43137"/>
                    </a:srgbClr>
                  </a:outerShdw>
                </a:effectLst>
              </a:rPr>
              <a:t>Organization of the </a:t>
            </a:r>
            <a:r>
              <a:rPr lang="en-US" sz="7400" dirty="0" smtClean="0">
                <a:effectLst>
                  <a:outerShdw blurRad="38100" dist="38100" dir="2700000" algn="tl">
                    <a:srgbClr val="000000">
                      <a:alpha val="43137"/>
                    </a:srgbClr>
                  </a:outerShdw>
                </a:effectLst>
                <a:hlinkClick r:id="rId4" tooltip="Utah Territory"/>
              </a:rPr>
              <a:t>Utah</a:t>
            </a:r>
            <a:r>
              <a:rPr lang="en-US" sz="7400" dirty="0" smtClean="0">
                <a:effectLst>
                  <a:outerShdw blurRad="38100" dist="38100" dir="2700000" algn="tl">
                    <a:srgbClr val="000000">
                      <a:alpha val="43137"/>
                    </a:srgbClr>
                  </a:outerShdw>
                </a:effectLst>
              </a:rPr>
              <a:t> and </a:t>
            </a:r>
            <a:r>
              <a:rPr lang="en-US" sz="7400" dirty="0" smtClean="0">
                <a:effectLst>
                  <a:outerShdw blurRad="38100" dist="38100" dir="2700000" algn="tl">
                    <a:srgbClr val="000000">
                      <a:alpha val="43137"/>
                    </a:srgbClr>
                  </a:outerShdw>
                </a:effectLst>
                <a:hlinkClick r:id="rId5" tooltip="New Mexico Territory"/>
              </a:rPr>
              <a:t>New Mexico</a:t>
            </a:r>
            <a:r>
              <a:rPr lang="en-US" sz="7400" dirty="0" smtClean="0">
                <a:effectLst>
                  <a:outerShdw blurRad="38100" dist="38100" dir="2700000" algn="tl">
                    <a:srgbClr val="000000">
                      <a:alpha val="43137"/>
                    </a:srgbClr>
                  </a:outerShdw>
                </a:effectLst>
              </a:rPr>
              <a:t> territories without any slavery provisions, giving the right to determine whether to allow slavery to the territorial populations.</a:t>
            </a:r>
          </a:p>
          <a:p>
            <a:r>
              <a:rPr lang="en-US" sz="7400" dirty="0" smtClean="0">
                <a:effectLst>
                  <a:outerShdw blurRad="38100" dist="38100" dir="2700000" algn="tl">
                    <a:srgbClr val="000000">
                      <a:alpha val="43137"/>
                    </a:srgbClr>
                  </a:outerShdw>
                </a:effectLst>
              </a:rPr>
              <a:t>Prohibition of the slave trade, not the ownership of slaves, in the </a:t>
            </a:r>
            <a:r>
              <a:rPr lang="en-US" sz="7400" dirty="0" smtClean="0">
                <a:effectLst>
                  <a:outerShdw blurRad="38100" dist="38100" dir="2700000" algn="tl">
                    <a:srgbClr val="000000">
                      <a:alpha val="43137"/>
                    </a:srgbClr>
                  </a:outerShdw>
                </a:effectLst>
                <a:hlinkClick r:id="rId6" tooltip="District of Columbia"/>
              </a:rPr>
              <a:t>District of Columbia</a:t>
            </a:r>
            <a:r>
              <a:rPr lang="en-US" sz="7400" baseline="30000" dirty="0" smtClean="0">
                <a:effectLst>
                  <a:outerShdw blurRad="38100" dist="38100" dir="2700000" algn="tl">
                    <a:srgbClr val="000000">
                      <a:alpha val="43137"/>
                    </a:srgbClr>
                  </a:outerShdw>
                </a:effectLst>
                <a:hlinkClick r:id="rId7"/>
              </a:rPr>
              <a:t>]</a:t>
            </a:r>
            <a:endParaRPr lang="en-US" sz="7400" dirty="0" smtClean="0">
              <a:effectLst>
                <a:outerShdw blurRad="38100" dist="38100" dir="2700000" algn="tl">
                  <a:srgbClr val="000000">
                    <a:alpha val="43137"/>
                  </a:srgbClr>
                </a:outerShdw>
              </a:effectLst>
            </a:endParaRPr>
          </a:p>
          <a:p>
            <a:r>
              <a:rPr lang="en-US" sz="7400" dirty="0" smtClean="0">
                <a:effectLst>
                  <a:outerShdw blurRad="38100" dist="38100" dir="2700000" algn="tl">
                    <a:srgbClr val="000000">
                      <a:alpha val="43137"/>
                    </a:srgbClr>
                  </a:outerShdw>
                </a:effectLst>
              </a:rPr>
              <a:t>A more stringent </a:t>
            </a:r>
            <a:r>
              <a:rPr lang="en-US" sz="7400" dirty="0" smtClean="0">
                <a:effectLst>
                  <a:outerShdw blurRad="38100" dist="38100" dir="2700000" algn="tl">
                    <a:srgbClr val="000000">
                      <a:alpha val="43137"/>
                    </a:srgbClr>
                  </a:outerShdw>
                </a:effectLst>
                <a:hlinkClick r:id="rId8" tooltip="Fugitive Slave Act of 1850"/>
              </a:rPr>
              <a:t>Fugitive Slave Act</a:t>
            </a:r>
            <a:r>
              <a:rPr lang="en-US" sz="7400" dirty="0" smtClean="0">
                <a:effectLst>
                  <a:outerShdw blurRad="38100" dist="38100" dir="2700000" algn="tl">
                    <a:srgbClr val="000000">
                      <a:alpha val="43137"/>
                    </a:srgbClr>
                  </a:outerShdw>
                </a:effectLst>
              </a:rPr>
              <a:t>.</a:t>
            </a:r>
            <a:r>
              <a:rPr lang="en-US" sz="7400" baseline="30000" dirty="0" smtClean="0">
                <a:effectLst>
                  <a:outerShdw blurRad="38100" dist="38100" dir="2700000" algn="tl">
                    <a:srgbClr val="000000">
                      <a:alpha val="43137"/>
                    </a:srgbClr>
                  </a:outerShdw>
                </a:effectLst>
              </a:rPr>
              <a:t>[</a:t>
            </a:r>
            <a:endParaRPr lang="en-US" sz="7400" dirty="0" smtClean="0">
              <a:effectLst>
                <a:outerShdw blurRad="38100" dist="38100" dir="2700000" algn="tl">
                  <a:srgbClr val="000000">
                    <a:alpha val="43137"/>
                  </a:srgbClr>
                </a:outerShdw>
              </a:effectLst>
            </a:endParaRPr>
          </a:p>
          <a:p>
            <a:r>
              <a:rPr lang="en-US" sz="7400" dirty="0" smtClean="0">
                <a:effectLst>
                  <a:outerShdw blurRad="38100" dist="38100" dir="2700000" algn="tl">
                    <a:srgbClr val="000000">
                      <a:alpha val="43137"/>
                    </a:srgbClr>
                  </a:outerShdw>
                </a:effectLst>
              </a:rPr>
              <a:t>Establishment of boundaries for the state of </a:t>
            </a:r>
            <a:r>
              <a:rPr lang="en-US" sz="7400" dirty="0" smtClean="0">
                <a:effectLst>
                  <a:outerShdw blurRad="38100" dist="38100" dir="2700000" algn="tl">
                    <a:srgbClr val="000000">
                      <a:alpha val="43137"/>
                    </a:srgbClr>
                  </a:outerShdw>
                </a:effectLst>
                <a:hlinkClick r:id="rId9" tooltip="Texas"/>
              </a:rPr>
              <a:t>Texas</a:t>
            </a:r>
            <a:r>
              <a:rPr lang="en-US" sz="7400" dirty="0" smtClean="0">
                <a:effectLst>
                  <a:outerShdw blurRad="38100" dist="38100" dir="2700000" algn="tl">
                    <a:srgbClr val="000000">
                      <a:alpha val="43137"/>
                    </a:srgbClr>
                  </a:outerShdw>
                </a:effectLst>
              </a:rPr>
              <a:t> in exchange for federal payment of Texas's ten million dollar debt.</a:t>
            </a:r>
          </a:p>
          <a:p>
            <a:r>
              <a:rPr lang="en-US" sz="7400" dirty="0" smtClean="0">
                <a:effectLst>
                  <a:outerShdw blurRad="38100" dist="38100" dir="2700000" algn="tl">
                    <a:srgbClr val="000000">
                      <a:alpha val="43137"/>
                    </a:srgbClr>
                  </a:outerShdw>
                </a:effectLst>
              </a:rPr>
              <a:t>A declaration by Congress that it did not have the authority to interfere with the interstate slave trade.</a:t>
            </a:r>
            <a:r>
              <a:rPr lang="en-US" sz="7400" baseline="30000" dirty="0" smtClean="0">
                <a:effectLst>
                  <a:outerShdw blurRad="38100" dist="38100" dir="2700000" algn="tl">
                    <a:srgbClr val="000000">
                      <a:alpha val="43137"/>
                    </a:srgbClr>
                  </a:outerShdw>
                </a:effectLst>
              </a:rPr>
              <a:t>[</a:t>
            </a:r>
            <a:endParaRPr lang="en-US" sz="7400" dirty="0" smtClean="0">
              <a:effectLst>
                <a:outerShdw blurRad="38100" dist="38100" dir="2700000" algn="tl">
                  <a:srgbClr val="000000">
                    <a:alpha val="43137"/>
                  </a:srgbClr>
                </a:outerShdw>
              </a:effectLst>
            </a:endParaRPr>
          </a:p>
          <a:p>
            <a:endParaRPr lang="bg-BG" dirty="0"/>
          </a:p>
        </p:txBody>
      </p:sp>
      <p:sp>
        <p:nvSpPr>
          <p:cNvPr id="3074" name="AutoShape 2" descr="http://upload.wikimedia.org/wikipedia/commons/thumb/9/92/Henry_Clay.JPG/220px-Henry_Clay.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g-BG"/>
          </a:p>
        </p:txBody>
      </p:sp>
      <p:sp>
        <p:nvSpPr>
          <p:cNvPr id="3076" name="AutoShape 4" descr="http://upload.wikimedia.org/wikipedia/commons/thumb/9/92/Henry_Clay.JPG/220px-Henry_Clay.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g-BG"/>
          </a:p>
        </p:txBody>
      </p:sp>
      <p:sp>
        <p:nvSpPr>
          <p:cNvPr id="3078" name="AutoShape 6" descr="http://upload.wikimedia.org/wikipedia/commons/thumb/9/92/Henry_Clay.JPG/220px-Henry_Clay.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bg-BG"/>
          </a:p>
        </p:txBody>
      </p:sp>
      <p:pic>
        <p:nvPicPr>
          <p:cNvPr id="3079" name="Picture 7" descr="C:\Users\comp\Desktop\ISHA presentation`s pic\220px-Henry_Clay.JPG"/>
          <p:cNvPicPr>
            <a:picLocks noChangeAspect="1" noChangeArrowheads="1"/>
          </p:cNvPicPr>
          <p:nvPr/>
        </p:nvPicPr>
        <p:blipFill>
          <a:blip r:embed="rId10"/>
          <a:srcRect/>
          <a:stretch>
            <a:fillRect/>
          </a:stretch>
        </p:blipFill>
        <p:spPr bwMode="auto">
          <a:xfrm>
            <a:off x="357158" y="357166"/>
            <a:ext cx="1571636" cy="124873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nodeType="clickEffect">
                                  <p:stCondLst>
                                    <p:cond delay="0"/>
                                  </p:stCondLst>
                                  <p:childTnLst>
                                    <p:set>
                                      <p:cBhvr>
                                        <p:cTn id="12" dur="1" fill="hold">
                                          <p:stCondLst>
                                            <p:cond delay="0"/>
                                          </p:stCondLst>
                                        </p:cTn>
                                        <p:tgtEl>
                                          <p:spTgt spid="3079"/>
                                        </p:tgtEl>
                                        <p:attrNameLst>
                                          <p:attrName>style.visibility</p:attrName>
                                        </p:attrNameLst>
                                      </p:cBhvr>
                                      <p:to>
                                        <p:strVal val="visible"/>
                                      </p:to>
                                    </p:set>
                                    <p:anim calcmode="lin" valueType="num">
                                      <p:cBhvr additive="base">
                                        <p:cTn id="13" dur="2000" fill="hold"/>
                                        <p:tgtEl>
                                          <p:spTgt spid="3079"/>
                                        </p:tgtEl>
                                        <p:attrNameLst>
                                          <p:attrName>ppt_x</p:attrName>
                                        </p:attrNameLst>
                                      </p:cBhvr>
                                      <p:tavLst>
                                        <p:tav tm="0">
                                          <p:val>
                                            <p:strVal val="0-#ppt_w/2"/>
                                          </p:val>
                                        </p:tav>
                                        <p:tav tm="100000">
                                          <p:val>
                                            <p:strVal val="#ppt_x"/>
                                          </p:val>
                                        </p:tav>
                                      </p:tavLst>
                                    </p:anim>
                                    <p:anim calcmode="lin" valueType="num">
                                      <p:cBhvr additive="base">
                                        <p:cTn id="14" dur="2000" fill="hold"/>
                                        <p:tgtEl>
                                          <p:spTgt spid="307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0" end="0"/>
                                            </p:txEl>
                                          </p:spTgt>
                                        </p:tgtEl>
                                        <p:attrNameLst>
                                          <p:attrName>ppt_y</p:attrName>
                                        </p:attrNameLst>
                                      </p:cBhvr>
                                      <p:tavLst>
                                        <p:tav tm="0">
                                          <p:val>
                                            <p:strVal val="#ppt_y"/>
                                          </p:val>
                                        </p:tav>
                                        <p:tav tm="100000">
                                          <p:val>
                                            <p:strVal val="#ppt_y"/>
                                          </p:val>
                                        </p:tav>
                                      </p:tavLst>
                                    </p:anim>
                                  </p:childTnLst>
                                </p:cTn>
                              </p:par>
                              <p:par>
                                <p:cTn id="21" presetID="7" presetClass="entr" presetSubtype="8"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7" presetClass="entr" presetSubtype="8"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7" presetClass="entr" presetSubtype="8"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7" presetClass="entr" presetSubtype="8"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2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6" dur="2000" fill="hold"/>
                                        <p:tgtEl>
                                          <p:spTgt spid="3">
                                            <p:txEl>
                                              <p:pRg st="6" end="6"/>
                                            </p:txEl>
                                          </p:spTgt>
                                        </p:tgtEl>
                                        <p:attrNameLst>
                                          <p:attrName>ppt_y</p:attrName>
                                        </p:attrNameLst>
                                      </p:cBhvr>
                                      <p:tavLst>
                                        <p:tav tm="0">
                                          <p:val>
                                            <p:strVal val="#ppt_y"/>
                                          </p:val>
                                        </p:tav>
                                        <p:tav tm="100000">
                                          <p:val>
                                            <p:strVal val="#ppt_y"/>
                                          </p:val>
                                        </p:tav>
                                      </p:tavLst>
                                    </p:anim>
                                  </p:childTnLst>
                                </p:cTn>
                              </p:par>
                              <p:par>
                                <p:cTn id="37" presetID="7" presetClass="entr" presetSubtype="8"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2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0" dur="2000" fill="hold"/>
                                        <p:tgtEl>
                                          <p:spTgt spid="3">
                                            <p:txEl>
                                              <p:pRg st="7" end="7"/>
                                            </p:txEl>
                                          </p:spTgt>
                                        </p:tgtEl>
                                        <p:attrNameLst>
                                          <p:attrName>ppt_y</p:attrName>
                                        </p:attrNameLst>
                                      </p:cBhvr>
                                      <p:tavLst>
                                        <p:tav tm="0">
                                          <p:val>
                                            <p:strVal val="#ppt_y"/>
                                          </p:val>
                                        </p:tav>
                                        <p:tav tm="100000">
                                          <p:val>
                                            <p:strVal val="#ppt_y"/>
                                          </p:val>
                                        </p:tav>
                                      </p:tavLst>
                                    </p:anim>
                                  </p:childTnLst>
                                </p:cTn>
                              </p:par>
                              <p:par>
                                <p:cTn id="41" presetID="7" presetClass="entr" presetSubtype="8"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20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4" dur="2000" fill="hold"/>
                                        <p:tgtEl>
                                          <p:spTgt spid="3">
                                            <p:txEl>
                                              <p:pRg st="8" end="8"/>
                                            </p:txEl>
                                          </p:spTgt>
                                        </p:tgtEl>
                                        <p:attrNameLst>
                                          <p:attrName>ppt_y</p:attrName>
                                        </p:attrNameLst>
                                      </p:cBhvr>
                                      <p:tavLst>
                                        <p:tav tm="0">
                                          <p:val>
                                            <p:strVal val="#ppt_y"/>
                                          </p:val>
                                        </p:tav>
                                        <p:tav tm="100000">
                                          <p:val>
                                            <p:strVal val="#ppt_y"/>
                                          </p:val>
                                        </p:tav>
                                      </p:tavLst>
                                    </p:anim>
                                  </p:childTnLst>
                                </p:cTn>
                              </p:par>
                              <p:par>
                                <p:cTn id="45" presetID="7" presetClass="entr" presetSubtype="8"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20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48" dur="20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642918"/>
            <a:ext cx="8229600" cy="1285884"/>
          </a:xfrm>
        </p:spPr>
        <p:txBody>
          <a:bodyPr>
            <a:noAutofit/>
          </a:bodyPr>
          <a:lstStyle/>
          <a:p>
            <a:r>
              <a:rPr lang="en-US" sz="2800" b="1" u="sng" dirty="0" smtClean="0"/>
              <a:t>The idea about slavery – 19-th -20</a:t>
            </a:r>
            <a:r>
              <a:rPr lang="en-US" sz="2800" b="1" u="sng" baseline="30000" dirty="0" smtClean="0"/>
              <a:t>th</a:t>
            </a:r>
            <a:r>
              <a:rPr lang="en-US" sz="2800" b="1" u="sng" dirty="0" smtClean="0"/>
              <a:t> century.</a:t>
            </a:r>
            <a:br>
              <a:rPr lang="en-US" sz="2800" b="1" u="sng" dirty="0" smtClean="0"/>
            </a:br>
            <a:r>
              <a:rPr lang="en-US" sz="2800" b="1" u="sng" dirty="0" smtClean="0"/>
              <a:t> Modern form of slavery  </a:t>
            </a:r>
            <a:r>
              <a:rPr lang="bg-BG" sz="3200" dirty="0" smtClean="0"/>
              <a:t/>
            </a:r>
            <a:br>
              <a:rPr lang="bg-BG" sz="3200" dirty="0" smtClean="0"/>
            </a:br>
            <a:r>
              <a:rPr lang="en-US" sz="3200" dirty="0" smtClean="0"/>
              <a:t>    </a:t>
            </a:r>
            <a:r>
              <a:rPr lang="bg-BG" sz="3200" dirty="0" smtClean="0"/>
              <a:t/>
            </a:r>
            <a:br>
              <a:rPr lang="bg-BG" sz="3200" dirty="0" smtClean="0"/>
            </a:br>
            <a:endParaRPr lang="bg-BG" sz="3200" dirty="0"/>
          </a:p>
        </p:txBody>
      </p:sp>
      <p:pic>
        <p:nvPicPr>
          <p:cNvPr id="4" name="Picture 4" descr="C:\Users\comp\Desktop\image.jpg"/>
          <p:cNvPicPr>
            <a:picLocks noGrp="1" noChangeAspect="1" noChangeArrowheads="1"/>
          </p:cNvPicPr>
          <p:nvPr>
            <p:ph idx="1"/>
          </p:nvPr>
        </p:nvPicPr>
        <p:blipFill>
          <a:blip r:embed="rId2"/>
          <a:srcRect/>
          <a:stretch>
            <a:fillRect/>
          </a:stretch>
        </p:blipFill>
        <p:spPr bwMode="auto">
          <a:xfrm>
            <a:off x="500034" y="1428736"/>
            <a:ext cx="3282741" cy="305943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Правоъгълник 4"/>
          <p:cNvSpPr/>
          <p:nvPr/>
        </p:nvSpPr>
        <p:spPr>
          <a:xfrm>
            <a:off x="1071538" y="4572008"/>
            <a:ext cx="7429552" cy="1200329"/>
          </a:xfrm>
          <a:prstGeom prst="rect">
            <a:avLst/>
          </a:prstGeom>
        </p:spPr>
        <p:txBody>
          <a:bodyPr wrap="square">
            <a:spAutoFit/>
          </a:bodyPr>
          <a:lstStyle/>
          <a:p>
            <a:r>
              <a:rPr lang="en-US" sz="2400" b="1" dirty="0" smtClean="0"/>
              <a:t>      Modern form of slavery concerned most psychological moments in live – like  home violence, children </a:t>
            </a:r>
            <a:r>
              <a:rPr lang="en-US" sz="2400" b="1" dirty="0" err="1" smtClean="0"/>
              <a:t>violenced</a:t>
            </a:r>
            <a:r>
              <a:rPr lang="en-US" sz="2400" b="1" dirty="0" smtClean="0"/>
              <a:t> to work, freedom of speech etc.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90"/>
                                          </p:val>
                                        </p:tav>
                                        <p:tav tm="100000">
                                          <p:val>
                                            <p:fltVal val="0"/>
                                          </p:val>
                                        </p:tav>
                                      </p:tavLst>
                                    </p:anim>
                                    <p:animEffect transition="in" filter="fade">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7" presetClass="entr" presetSubtype="8"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2000" fill="hold"/>
                                        <p:tgtEl>
                                          <p:spTgt spid="2"/>
                                        </p:tgtEl>
                                        <p:attrNameLst>
                                          <p:attrName>ppt_x</p:attrName>
                                        </p:attrNameLst>
                                      </p:cBhvr>
                                      <p:tavLst>
                                        <p:tav tm="0">
                                          <p:val>
                                            <p:strVal val="0-#ppt_w/2"/>
                                          </p:val>
                                        </p:tav>
                                        <p:tav tm="100000">
                                          <p:val>
                                            <p:strVal val="#ppt_x"/>
                                          </p:val>
                                        </p:tav>
                                      </p:tavLst>
                                    </p:anim>
                                    <p:anim calcmode="lin" valueType="num">
                                      <p:cBhvr additive="base">
                                        <p:cTn id="16"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7" presetClass="entr" presetSubtype="8" fill="hold"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 calcmode="lin" valueType="num">
                                      <p:cBhvr additive="base">
                                        <p:cTn id="21" dur="20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22" dur="2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14290"/>
            <a:ext cx="8229600" cy="928694"/>
          </a:xfrm>
        </p:spPr>
        <p:txBody>
          <a:bodyPr>
            <a:normAutofit/>
          </a:bodyPr>
          <a:lstStyle/>
          <a:p>
            <a:r>
              <a:rPr lang="en-US" sz="2800" b="1" u="sng" dirty="0" smtClean="0"/>
              <a:t>Comparision, summary and implications </a:t>
            </a:r>
            <a:endParaRPr lang="bg-BG" sz="2800" b="1" u="sng" dirty="0"/>
          </a:p>
        </p:txBody>
      </p:sp>
      <p:sp>
        <p:nvSpPr>
          <p:cNvPr id="6" name="Контейнер за съдържание 5"/>
          <p:cNvSpPr>
            <a:spLocks noGrp="1"/>
          </p:cNvSpPr>
          <p:nvPr>
            <p:ph sz="half" idx="1"/>
          </p:nvPr>
        </p:nvSpPr>
        <p:spPr>
          <a:xfrm>
            <a:off x="3571868" y="1857364"/>
            <a:ext cx="1785950" cy="1571636"/>
          </a:xfrm>
        </p:spPr>
        <p:txBody>
          <a:bodyPr>
            <a:normAutofit lnSpcReduction="10000"/>
          </a:bodyPr>
          <a:lstStyle/>
          <a:p>
            <a:pPr algn="ctr"/>
            <a:endParaRPr lang="en-US" dirty="0" smtClean="0"/>
          </a:p>
          <a:p>
            <a:pPr algn="ctr">
              <a:buNone/>
            </a:pPr>
            <a:r>
              <a:rPr lang="en-US" sz="6000" b="1" dirty="0" smtClean="0"/>
              <a:t>VS</a:t>
            </a:r>
            <a:endParaRPr lang="bg-BG" sz="6000" b="1" dirty="0"/>
          </a:p>
        </p:txBody>
      </p:sp>
      <p:sp>
        <p:nvSpPr>
          <p:cNvPr id="7" name="Контейнер за съдържание 6"/>
          <p:cNvSpPr>
            <a:spLocks noGrp="1"/>
          </p:cNvSpPr>
          <p:nvPr>
            <p:ph sz="half" idx="2"/>
          </p:nvPr>
        </p:nvSpPr>
        <p:spPr>
          <a:xfrm>
            <a:off x="642910" y="4500570"/>
            <a:ext cx="8043890" cy="1857388"/>
          </a:xfrm>
        </p:spPr>
        <p:txBody>
          <a:bodyPr>
            <a:normAutofit lnSpcReduction="10000"/>
          </a:bodyPr>
          <a:lstStyle/>
          <a:p>
            <a:endParaRPr lang="bg-BG" dirty="0"/>
          </a:p>
        </p:txBody>
      </p:sp>
      <p:pic>
        <p:nvPicPr>
          <p:cNvPr id="5122" name="Picture 2" descr="C:\Users\comp\Desktop\ISHA presentation`s pic\The ancient greeks, the romans, Incas and Aztecs all had slaves.jpg"/>
          <p:cNvPicPr>
            <a:picLocks noChangeAspect="1" noChangeArrowheads="1"/>
          </p:cNvPicPr>
          <p:nvPr/>
        </p:nvPicPr>
        <p:blipFill>
          <a:blip r:embed="rId2"/>
          <a:srcRect/>
          <a:stretch>
            <a:fillRect/>
          </a:stretch>
        </p:blipFill>
        <p:spPr bwMode="auto">
          <a:xfrm>
            <a:off x="928662" y="1285860"/>
            <a:ext cx="2214566" cy="3071834"/>
          </a:xfrm>
          <a:prstGeom prst="rect">
            <a:avLst/>
          </a:prstGeom>
          <a:noFill/>
        </p:spPr>
      </p:pic>
      <p:pic>
        <p:nvPicPr>
          <p:cNvPr id="5" name="Picture 4" descr="C:\Users\comp\Desktop\image.jpg"/>
          <p:cNvPicPr>
            <a:picLocks noChangeAspect="1" noChangeArrowheads="1"/>
          </p:cNvPicPr>
          <p:nvPr/>
        </p:nvPicPr>
        <p:blipFill>
          <a:blip r:embed="rId3"/>
          <a:srcRect/>
          <a:stretch>
            <a:fillRect/>
          </a:stretch>
        </p:blipFill>
        <p:spPr bwMode="auto">
          <a:xfrm>
            <a:off x="5500694" y="1500174"/>
            <a:ext cx="2989432" cy="27860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ppt_w</p:attrName>
                                        </p:attrNameLst>
                                      </p:cBhvr>
                                      <p:tavLst>
                                        <p:tav tm="0">
                                          <p:val>
                                            <p:fltVal val="0"/>
                                          </p:val>
                                        </p:tav>
                                        <p:tav tm="100000">
                                          <p:val>
                                            <p:strVal val="#ppt_w"/>
                                          </p:val>
                                        </p:tav>
                                      </p:tavLst>
                                    </p:anim>
                                    <p:anim calcmode="lin" valueType="num">
                                      <p:cBhvr>
                                        <p:cTn id="8" dur="2000" fill="hold"/>
                                        <p:tgtEl>
                                          <p:spTgt spid="5"/>
                                        </p:tgtEl>
                                        <p:attrNameLst>
                                          <p:attrName>ppt_h</p:attrName>
                                        </p:attrNameLst>
                                      </p:cBhvr>
                                      <p:tavLst>
                                        <p:tav tm="0">
                                          <p:val>
                                            <p:fltVal val="0"/>
                                          </p:val>
                                        </p:tav>
                                        <p:tav tm="100000">
                                          <p:val>
                                            <p:strVal val="#ppt_h"/>
                                          </p:val>
                                        </p:tav>
                                      </p:tavLst>
                                    </p:anim>
                                    <p:anim calcmode="lin" valueType="num">
                                      <p:cBhvr>
                                        <p:cTn id="9" dur="2000" fill="hold"/>
                                        <p:tgtEl>
                                          <p:spTgt spid="5"/>
                                        </p:tgtEl>
                                        <p:attrNameLst>
                                          <p:attrName>style.rotation</p:attrName>
                                        </p:attrNameLst>
                                      </p:cBhvr>
                                      <p:tavLst>
                                        <p:tav tm="0">
                                          <p:val>
                                            <p:fltVal val="90"/>
                                          </p:val>
                                        </p:tav>
                                        <p:tav tm="100000">
                                          <p:val>
                                            <p:fltVal val="0"/>
                                          </p:val>
                                        </p:tav>
                                      </p:tavLst>
                                    </p:anim>
                                    <p:animEffect transition="in" filter="fade">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7" presetClass="entr" presetSubtype="8"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anim calcmode="lin" valueType="num">
                                      <p:cBhvr additive="base">
                                        <p:cTn id="15" dur="2000" fill="hold"/>
                                        <p:tgtEl>
                                          <p:spTgt spid="5122"/>
                                        </p:tgtEl>
                                        <p:attrNameLst>
                                          <p:attrName>ppt_x</p:attrName>
                                        </p:attrNameLst>
                                      </p:cBhvr>
                                      <p:tavLst>
                                        <p:tav tm="0">
                                          <p:val>
                                            <p:strVal val="0-#ppt_w/2"/>
                                          </p:val>
                                        </p:tav>
                                        <p:tav tm="100000">
                                          <p:val>
                                            <p:strVal val="#ppt_x"/>
                                          </p:val>
                                        </p:tav>
                                      </p:tavLst>
                                    </p:anim>
                                    <p:anim calcmode="lin" valueType="num">
                                      <p:cBhvr additive="base">
                                        <p:cTn id="16" dur="2000" fill="hold"/>
                                        <p:tgtEl>
                                          <p:spTgt spid="51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en-US" dirty="0" smtClean="0"/>
              <a:t>Purpose </a:t>
            </a:r>
            <a:endParaRPr lang="bg-BG" dirty="0"/>
          </a:p>
        </p:txBody>
      </p:sp>
      <p:sp>
        <p:nvSpPr>
          <p:cNvPr id="3" name="Контейнер за съдържание 2"/>
          <p:cNvSpPr>
            <a:spLocks noGrp="1"/>
          </p:cNvSpPr>
          <p:nvPr>
            <p:ph idx="1"/>
          </p:nvPr>
        </p:nvSpPr>
        <p:spPr/>
        <p:txBody>
          <a:bodyPr>
            <a:normAutofit/>
          </a:bodyPr>
          <a:lstStyle/>
          <a:p>
            <a:pPr algn="just"/>
            <a:r>
              <a:rPr lang="en-US" sz="2400" dirty="0" smtClean="0">
                <a:effectLst>
                  <a:outerShdw blurRad="38100" dist="38100" dir="2700000" algn="tl">
                    <a:srgbClr val="000000">
                      <a:alpha val="43137"/>
                    </a:srgbClr>
                  </a:outerShdw>
                </a:effectLst>
              </a:rPr>
              <a:t>      Slavery refers to a condition in which individuals are owned by others, who control where they live and at what they work. Slavery had previously existed throughout history, in many times and most places.</a:t>
            </a:r>
          </a:p>
          <a:p>
            <a:pPr algn="just"/>
            <a:endParaRPr lang="en-US" sz="2400" dirty="0" smtClean="0">
              <a:effectLst>
                <a:outerShdw blurRad="38100" dist="38100" dir="2700000" algn="tl">
                  <a:srgbClr val="000000">
                    <a:alpha val="43137"/>
                  </a:srgbClr>
                </a:outerShdw>
              </a:effectLst>
            </a:endParaRPr>
          </a:p>
          <a:p>
            <a:pPr algn="just"/>
            <a:r>
              <a:rPr lang="en-US" sz="2400" dirty="0" smtClean="0">
                <a:effectLst>
                  <a:outerShdw blurRad="38100" dist="38100" dir="2700000" algn="tl">
                    <a:srgbClr val="000000">
                      <a:alpha val="43137"/>
                    </a:srgbClr>
                  </a:outerShdw>
                </a:effectLst>
              </a:rPr>
              <a:t>       The main purpose of this presentation is to show brief history of ancient slavery and modern slavery.  In the end will be discovered the differences and similities between them.  </a:t>
            </a:r>
            <a:endParaRPr lang="bg-BG" sz="2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14290"/>
            <a:ext cx="8229600" cy="571504"/>
          </a:xfrm>
        </p:spPr>
        <p:txBody>
          <a:bodyPr>
            <a:normAutofit fontScale="90000"/>
          </a:bodyPr>
          <a:lstStyle/>
          <a:p>
            <a:pPr algn="l"/>
            <a:r>
              <a:rPr lang="en-US" sz="3600" b="1" dirty="0" smtClean="0"/>
              <a:t>Content</a:t>
            </a:r>
            <a:r>
              <a:rPr lang="en-US" dirty="0" smtClean="0"/>
              <a:t>:</a:t>
            </a:r>
            <a:endParaRPr lang="bg-BG" dirty="0"/>
          </a:p>
        </p:txBody>
      </p:sp>
      <p:sp>
        <p:nvSpPr>
          <p:cNvPr id="3" name="Контейнер за съдържание 2"/>
          <p:cNvSpPr>
            <a:spLocks noGrp="1"/>
          </p:cNvSpPr>
          <p:nvPr>
            <p:ph sz="half" idx="1"/>
          </p:nvPr>
        </p:nvSpPr>
        <p:spPr>
          <a:xfrm>
            <a:off x="428596" y="785794"/>
            <a:ext cx="4214842" cy="5786478"/>
          </a:xfrm>
        </p:spPr>
        <p:txBody>
          <a:bodyPr/>
          <a:lstStyle/>
          <a:p>
            <a:pPr algn="ctr">
              <a:buNone/>
            </a:pPr>
            <a:r>
              <a:rPr lang="en-US" dirty="0" smtClean="0"/>
              <a:t>    </a:t>
            </a:r>
            <a:r>
              <a:rPr lang="en-US" b="1" i="1" u="sng" dirty="0" smtClean="0"/>
              <a:t>The slavery before</a:t>
            </a:r>
            <a:endParaRPr lang="en-US" dirty="0" smtClean="0"/>
          </a:p>
          <a:p>
            <a:r>
              <a:rPr lang="en-US" sz="2400" dirty="0" smtClean="0">
                <a:effectLst>
                  <a:outerShdw blurRad="38100" dist="38100" dir="2700000" algn="tl">
                    <a:srgbClr val="000000">
                      <a:alpha val="43137"/>
                    </a:srgbClr>
                  </a:outerShdw>
                </a:effectLst>
              </a:rPr>
              <a:t>Origin of slavery</a:t>
            </a:r>
          </a:p>
          <a:p>
            <a:endParaRPr lang="en-US" sz="24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Ancient slavery</a:t>
            </a:r>
          </a:p>
          <a:p>
            <a:endParaRPr lang="en-US" sz="24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Slavery in Greece</a:t>
            </a:r>
          </a:p>
          <a:p>
            <a:endParaRPr lang="en-US" sz="24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Slavery in Rome</a:t>
            </a:r>
          </a:p>
          <a:p>
            <a:endParaRPr lang="en-US" sz="24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Slavery in Africa</a:t>
            </a:r>
          </a:p>
          <a:p>
            <a:endParaRPr lang="en-US" sz="2400" dirty="0" smtClean="0">
              <a:effectLst>
                <a:outerShdw blurRad="38100" dist="38100" dir="2700000" algn="tl">
                  <a:srgbClr val="000000">
                    <a:alpha val="43137"/>
                  </a:srgbClr>
                </a:outerShdw>
              </a:effectLst>
            </a:endParaRPr>
          </a:p>
          <a:p>
            <a:pPr>
              <a:buNone/>
            </a:pPr>
            <a:endParaRPr lang="en-US" sz="2400" dirty="0" smtClean="0">
              <a:effectLst>
                <a:outerShdw blurRad="38100" dist="38100" dir="2700000" algn="tl">
                  <a:srgbClr val="000000">
                    <a:alpha val="43137"/>
                  </a:srgbClr>
                </a:outerShdw>
              </a:effectLst>
            </a:endParaRPr>
          </a:p>
          <a:p>
            <a:endParaRPr lang="en-US" sz="2400" dirty="0" smtClean="0">
              <a:effectLst>
                <a:outerShdw blurRad="38100" dist="38100" dir="2700000" algn="tl">
                  <a:srgbClr val="000000">
                    <a:alpha val="43137"/>
                  </a:srgbClr>
                </a:outerShdw>
              </a:effectLst>
            </a:endParaRPr>
          </a:p>
          <a:p>
            <a:pPr>
              <a:buNone/>
            </a:pPr>
            <a:endParaRPr lang="en-US" sz="2400" dirty="0" smtClean="0">
              <a:effectLst>
                <a:outerShdw blurRad="38100" dist="38100" dir="2700000" algn="tl">
                  <a:srgbClr val="000000">
                    <a:alpha val="43137"/>
                  </a:srgbClr>
                </a:outerShdw>
              </a:effectLst>
            </a:endParaRPr>
          </a:p>
          <a:p>
            <a:pPr>
              <a:buNone/>
            </a:pPr>
            <a:endParaRPr lang="en-US" sz="2400" dirty="0" smtClean="0">
              <a:effectLst>
                <a:outerShdw blurRad="38100" dist="38100" dir="2700000" algn="tl">
                  <a:srgbClr val="000000">
                    <a:alpha val="43137"/>
                  </a:srgbClr>
                </a:outerShdw>
              </a:effectLst>
            </a:endParaRPr>
          </a:p>
          <a:p>
            <a:endParaRPr lang="en-US" sz="2400" dirty="0" smtClean="0">
              <a:effectLst>
                <a:outerShdw blurRad="38100" dist="38100" dir="2700000" algn="tl">
                  <a:srgbClr val="000000">
                    <a:alpha val="43137"/>
                  </a:srgbClr>
                </a:outerShdw>
              </a:effectLst>
            </a:endParaRPr>
          </a:p>
          <a:p>
            <a:endParaRPr lang="en-US" sz="2400" dirty="0" smtClean="0"/>
          </a:p>
          <a:p>
            <a:endParaRPr lang="en-US" dirty="0" smtClean="0"/>
          </a:p>
          <a:p>
            <a:endParaRPr lang="en-US" dirty="0" smtClean="0"/>
          </a:p>
          <a:p>
            <a:endParaRPr lang="en-US" dirty="0" smtClean="0"/>
          </a:p>
          <a:p>
            <a:endParaRPr lang="bg-BG" dirty="0"/>
          </a:p>
        </p:txBody>
      </p:sp>
      <p:sp>
        <p:nvSpPr>
          <p:cNvPr id="6" name="Контейнер за съдържание 5"/>
          <p:cNvSpPr>
            <a:spLocks noGrp="1"/>
          </p:cNvSpPr>
          <p:nvPr>
            <p:ph sz="half" idx="2"/>
          </p:nvPr>
        </p:nvSpPr>
        <p:spPr>
          <a:xfrm>
            <a:off x="4500562" y="785794"/>
            <a:ext cx="4500594" cy="5786478"/>
          </a:xfrm>
        </p:spPr>
        <p:txBody>
          <a:bodyPr/>
          <a:lstStyle/>
          <a:p>
            <a:pPr algn="ctr">
              <a:buNone/>
            </a:pPr>
            <a:r>
              <a:rPr lang="en-US" u="sng" dirty="0" smtClean="0"/>
              <a:t> </a:t>
            </a:r>
            <a:r>
              <a:rPr lang="en-US" b="1" i="1" u="sng" dirty="0" smtClean="0"/>
              <a:t>The slavery now</a:t>
            </a:r>
          </a:p>
          <a:p>
            <a:r>
              <a:rPr lang="en-US" sz="2400" dirty="0" smtClean="0">
                <a:effectLst>
                  <a:outerShdw blurRad="38100" dist="38100" dir="2700000" algn="tl">
                    <a:srgbClr val="000000">
                      <a:alpha val="43137"/>
                    </a:srgbClr>
                  </a:outerShdw>
                </a:effectLst>
              </a:rPr>
              <a:t>Slavery in the west Indies- 18c.</a:t>
            </a:r>
          </a:p>
          <a:p>
            <a:pPr>
              <a:buNone/>
            </a:pPr>
            <a:endParaRPr lang="en-US" sz="24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Early opponents of African slavery in England and America</a:t>
            </a:r>
          </a:p>
          <a:p>
            <a:r>
              <a:rPr lang="en-US" sz="2400" dirty="0" smtClean="0">
                <a:effectLst>
                  <a:outerShdw blurRad="38100" dist="38100" dir="2700000" algn="tl">
                    <a:srgbClr val="000000">
                      <a:alpha val="43137"/>
                    </a:srgbClr>
                  </a:outerShdw>
                </a:effectLst>
              </a:rPr>
              <a:t>Political history  of slavery – compromises of 1850</a:t>
            </a:r>
          </a:p>
          <a:p>
            <a:r>
              <a:rPr lang="en-US" sz="2400" dirty="0" smtClean="0">
                <a:effectLst>
                  <a:outerShdw blurRad="38100" dist="38100" dir="2700000" algn="tl">
                    <a:srgbClr val="000000">
                      <a:alpha val="43137"/>
                    </a:srgbClr>
                  </a:outerShdw>
                </a:effectLst>
              </a:rPr>
              <a:t>The idea about slavery</a:t>
            </a:r>
          </a:p>
          <a:p>
            <a:pPr>
              <a:buNone/>
            </a:pPr>
            <a:r>
              <a:rPr lang="en-US" sz="2400" dirty="0" smtClean="0">
                <a:effectLst>
                  <a:outerShdw blurRad="38100" dist="38100" dir="2700000" algn="tl">
                    <a:srgbClr val="000000">
                      <a:alpha val="43137"/>
                    </a:srgbClr>
                  </a:outerShdw>
                </a:effectLst>
              </a:rPr>
              <a:t>      19</a:t>
            </a:r>
            <a:r>
              <a:rPr lang="en-US" sz="2400" baseline="30000" dirty="0" smtClean="0">
                <a:effectLst>
                  <a:outerShdw blurRad="38100" dist="38100" dir="2700000" algn="tl">
                    <a:srgbClr val="000000">
                      <a:alpha val="43137"/>
                    </a:srgbClr>
                  </a:outerShdw>
                </a:effectLst>
              </a:rPr>
              <a:t>th</a:t>
            </a:r>
            <a:r>
              <a:rPr lang="en-US" sz="2400" dirty="0" smtClean="0">
                <a:effectLst>
                  <a:outerShdw blurRad="38100" dist="38100" dir="2700000" algn="tl">
                    <a:srgbClr val="000000">
                      <a:alpha val="43137"/>
                    </a:srgbClr>
                  </a:outerShdw>
                </a:effectLst>
              </a:rPr>
              <a:t>- 20</a:t>
            </a:r>
            <a:r>
              <a:rPr lang="en-US" sz="2400" baseline="30000" dirty="0" smtClean="0">
                <a:effectLst>
                  <a:outerShdw blurRad="38100" dist="38100" dir="2700000" algn="tl">
                    <a:srgbClr val="000000">
                      <a:alpha val="43137"/>
                    </a:srgbClr>
                  </a:outerShdw>
                </a:effectLst>
              </a:rPr>
              <a:t>th</a:t>
            </a:r>
            <a:r>
              <a:rPr lang="en-US" sz="2400" dirty="0" smtClean="0">
                <a:effectLst>
                  <a:outerShdw blurRad="38100" dist="38100" dir="2700000" algn="tl">
                    <a:srgbClr val="000000">
                      <a:alpha val="43137"/>
                    </a:srgbClr>
                  </a:outerShdw>
                </a:effectLst>
              </a:rPr>
              <a:t> century</a:t>
            </a:r>
          </a:p>
          <a:p>
            <a:r>
              <a:rPr lang="en-US" sz="2400" dirty="0" smtClean="0">
                <a:effectLst>
                  <a:outerShdw blurRad="38100" dist="38100" dir="2700000" algn="tl">
                    <a:srgbClr val="000000">
                      <a:alpha val="43137"/>
                    </a:srgbClr>
                  </a:outerShdw>
                </a:effectLst>
              </a:rPr>
              <a:t>The slavery – comparision, summary and implications</a:t>
            </a:r>
          </a:p>
          <a:p>
            <a:pPr>
              <a:buNone/>
            </a:pPr>
            <a:endParaRPr lang="en-US" sz="2400" dirty="0" smtClean="0">
              <a:effectLst>
                <a:outerShdw blurRad="38100" dist="38100" dir="2700000" algn="tl">
                  <a:srgbClr val="000000">
                    <a:alpha val="43137"/>
                  </a:srgbClr>
                </a:outerShdw>
              </a:effectLst>
            </a:endParaRPr>
          </a:p>
          <a:p>
            <a:pPr>
              <a:buNone/>
            </a:pPr>
            <a:endParaRPr lang="en-US" dirty="0" smtClean="0">
              <a:effectLst>
                <a:outerShdw blurRad="38100" dist="38100" dir="2700000" algn="tl">
                  <a:srgbClr val="000000">
                    <a:alpha val="43137"/>
                  </a:srgbClr>
                </a:outerShdw>
              </a:effectLst>
            </a:endParaRPr>
          </a:p>
          <a:p>
            <a:endParaRPr lang="bg-BG" b="1" i="1"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0.32083 1.45236E-6 L -3.33333E-6 1.45236E-6 " pathEditMode="relative" rAng="0" ptsTypes="AA">
                                      <p:cBhvr>
                                        <p:cTn id="6" dur="2000" fill="hold"/>
                                        <p:tgtEl>
                                          <p:spTgt spid="3">
                                            <p:txEl>
                                              <p:pRg st="0" end="0"/>
                                            </p:txEl>
                                          </p:spTgt>
                                        </p:tgtEl>
                                        <p:attrNameLst>
                                          <p:attrName>ppt_x</p:attrName>
                                          <p:attrName>ppt_y</p:attrName>
                                        </p:attrNameLst>
                                      </p:cBhvr>
                                      <p:rCtr x="160" y="0"/>
                                    </p:animMotion>
                                  </p:childTnLst>
                                </p:cTn>
                              </p:par>
                            </p:childTnLst>
                          </p:cTn>
                        </p:par>
                      </p:childTnLst>
                    </p:cTn>
                  </p:par>
                  <p:par>
                    <p:cTn id="7" fill="hold">
                      <p:stCondLst>
                        <p:cond delay="indefinite"/>
                      </p:stCondLst>
                      <p:childTnLst>
                        <p:par>
                          <p:cTn id="8" fill="hold">
                            <p:stCondLst>
                              <p:cond delay="0"/>
                            </p:stCondLst>
                            <p:childTnLst>
                              <p:par>
                                <p:cTn id="9" presetID="7" presetClass="entr" presetSubtype="8"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7"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7" presetClass="entr" presetSubtype="8"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7" presetClass="entr" presetSubtype="8"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20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0" dur="2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7" presetClass="entr" presetSubtype="8"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20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36" dur="20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7" presetClass="entr" presetSubtype="2" fill="hold" nodeType="click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20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42" dur="20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7" presetClass="entr" presetSubtype="2" fill="hold"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 calcmode="lin" valueType="num">
                                      <p:cBhvr additive="base">
                                        <p:cTn id="47" dur="20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48" dur="2000" fill="hold"/>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7" presetClass="entr" presetSubtype="2" fill="hold" nodeType="clickEffect">
                                  <p:stCondLst>
                                    <p:cond delay="0"/>
                                  </p:stCondLst>
                                  <p:childTnLst>
                                    <p:set>
                                      <p:cBhvr>
                                        <p:cTn id="52" dur="1" fill="hold">
                                          <p:stCondLst>
                                            <p:cond delay="0"/>
                                          </p:stCondLst>
                                        </p:cTn>
                                        <p:tgtEl>
                                          <p:spTgt spid="6">
                                            <p:txEl>
                                              <p:pRg st="3" end="3"/>
                                            </p:txEl>
                                          </p:spTgt>
                                        </p:tgtEl>
                                        <p:attrNameLst>
                                          <p:attrName>style.visibility</p:attrName>
                                        </p:attrNameLst>
                                      </p:cBhvr>
                                      <p:to>
                                        <p:strVal val="visible"/>
                                      </p:to>
                                    </p:set>
                                    <p:anim calcmode="lin" valueType="num">
                                      <p:cBhvr additive="base">
                                        <p:cTn id="53" dur="2000" fill="hold"/>
                                        <p:tgtEl>
                                          <p:spTgt spid="6">
                                            <p:txEl>
                                              <p:pRg st="3" end="3"/>
                                            </p:txEl>
                                          </p:spTgt>
                                        </p:tgtEl>
                                        <p:attrNameLst>
                                          <p:attrName>ppt_x</p:attrName>
                                        </p:attrNameLst>
                                      </p:cBhvr>
                                      <p:tavLst>
                                        <p:tav tm="0">
                                          <p:val>
                                            <p:strVal val="1+#ppt_w/2"/>
                                          </p:val>
                                        </p:tav>
                                        <p:tav tm="100000">
                                          <p:val>
                                            <p:strVal val="#ppt_x"/>
                                          </p:val>
                                        </p:tav>
                                      </p:tavLst>
                                    </p:anim>
                                    <p:anim calcmode="lin" valueType="num">
                                      <p:cBhvr additive="base">
                                        <p:cTn id="54" dur="20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7" presetClass="entr" presetSubtype="2" fill="hold" nodeType="clickEffect">
                                  <p:stCondLst>
                                    <p:cond delay="0"/>
                                  </p:stCondLst>
                                  <p:childTnLst>
                                    <p:set>
                                      <p:cBhvr>
                                        <p:cTn id="58" dur="1" fill="hold">
                                          <p:stCondLst>
                                            <p:cond delay="0"/>
                                          </p:stCondLst>
                                        </p:cTn>
                                        <p:tgtEl>
                                          <p:spTgt spid="6">
                                            <p:txEl>
                                              <p:pRg st="4" end="4"/>
                                            </p:txEl>
                                          </p:spTgt>
                                        </p:tgtEl>
                                        <p:attrNameLst>
                                          <p:attrName>style.visibility</p:attrName>
                                        </p:attrNameLst>
                                      </p:cBhvr>
                                      <p:to>
                                        <p:strVal val="visible"/>
                                      </p:to>
                                    </p:set>
                                    <p:anim calcmode="lin" valueType="num">
                                      <p:cBhvr additive="base">
                                        <p:cTn id="59" dur="2000" fill="hold"/>
                                        <p:tgtEl>
                                          <p:spTgt spid="6">
                                            <p:txEl>
                                              <p:pRg st="4" end="4"/>
                                            </p:txEl>
                                          </p:spTgt>
                                        </p:tgtEl>
                                        <p:attrNameLst>
                                          <p:attrName>ppt_x</p:attrName>
                                        </p:attrNameLst>
                                      </p:cBhvr>
                                      <p:tavLst>
                                        <p:tav tm="0">
                                          <p:val>
                                            <p:strVal val="1+#ppt_w/2"/>
                                          </p:val>
                                        </p:tav>
                                        <p:tav tm="100000">
                                          <p:val>
                                            <p:strVal val="#ppt_x"/>
                                          </p:val>
                                        </p:tav>
                                      </p:tavLst>
                                    </p:anim>
                                    <p:anim calcmode="lin" valueType="num">
                                      <p:cBhvr additive="base">
                                        <p:cTn id="60" dur="20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7" presetClass="entr" presetSubtype="2" fill="hold" nodeType="clickEffect">
                                  <p:stCondLst>
                                    <p:cond delay="0"/>
                                  </p:stCondLst>
                                  <p:childTnLst>
                                    <p:set>
                                      <p:cBhvr>
                                        <p:cTn id="64" dur="1" fill="hold">
                                          <p:stCondLst>
                                            <p:cond delay="0"/>
                                          </p:stCondLst>
                                        </p:cTn>
                                        <p:tgtEl>
                                          <p:spTgt spid="6">
                                            <p:txEl>
                                              <p:pRg st="5" end="5"/>
                                            </p:txEl>
                                          </p:spTgt>
                                        </p:tgtEl>
                                        <p:attrNameLst>
                                          <p:attrName>style.visibility</p:attrName>
                                        </p:attrNameLst>
                                      </p:cBhvr>
                                      <p:to>
                                        <p:strVal val="visible"/>
                                      </p:to>
                                    </p:set>
                                    <p:anim calcmode="lin" valueType="num">
                                      <p:cBhvr additive="base">
                                        <p:cTn id="65" dur="2000" fill="hold"/>
                                        <p:tgtEl>
                                          <p:spTgt spid="6">
                                            <p:txEl>
                                              <p:pRg st="5" end="5"/>
                                            </p:txEl>
                                          </p:spTgt>
                                        </p:tgtEl>
                                        <p:attrNameLst>
                                          <p:attrName>ppt_x</p:attrName>
                                        </p:attrNameLst>
                                      </p:cBhvr>
                                      <p:tavLst>
                                        <p:tav tm="0">
                                          <p:val>
                                            <p:strVal val="1+#ppt_w/2"/>
                                          </p:val>
                                        </p:tav>
                                        <p:tav tm="100000">
                                          <p:val>
                                            <p:strVal val="#ppt_x"/>
                                          </p:val>
                                        </p:tav>
                                      </p:tavLst>
                                    </p:anim>
                                    <p:anim calcmode="lin" valueType="num">
                                      <p:cBhvr additive="base">
                                        <p:cTn id="66" dur="2000" fill="hold"/>
                                        <p:tgtEl>
                                          <p:spTgt spid="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7" presetClass="entr" presetSubtype="2" fill="hold" nodeType="clickEffect">
                                  <p:stCondLst>
                                    <p:cond delay="0"/>
                                  </p:stCondLst>
                                  <p:childTnLst>
                                    <p:set>
                                      <p:cBhvr>
                                        <p:cTn id="70" dur="1" fill="hold">
                                          <p:stCondLst>
                                            <p:cond delay="0"/>
                                          </p:stCondLst>
                                        </p:cTn>
                                        <p:tgtEl>
                                          <p:spTgt spid="6">
                                            <p:txEl>
                                              <p:pRg st="6" end="6"/>
                                            </p:txEl>
                                          </p:spTgt>
                                        </p:tgtEl>
                                        <p:attrNameLst>
                                          <p:attrName>style.visibility</p:attrName>
                                        </p:attrNameLst>
                                      </p:cBhvr>
                                      <p:to>
                                        <p:strVal val="visible"/>
                                      </p:to>
                                    </p:set>
                                    <p:anim calcmode="lin" valueType="num">
                                      <p:cBhvr additive="base">
                                        <p:cTn id="71" dur="2000" fill="hold"/>
                                        <p:tgtEl>
                                          <p:spTgt spid="6">
                                            <p:txEl>
                                              <p:pRg st="6" end="6"/>
                                            </p:txEl>
                                          </p:spTgt>
                                        </p:tgtEl>
                                        <p:attrNameLst>
                                          <p:attrName>ppt_x</p:attrName>
                                        </p:attrNameLst>
                                      </p:cBhvr>
                                      <p:tavLst>
                                        <p:tav tm="0">
                                          <p:val>
                                            <p:strVal val="1+#ppt_w/2"/>
                                          </p:val>
                                        </p:tav>
                                        <p:tav tm="100000">
                                          <p:val>
                                            <p:strVal val="#ppt_x"/>
                                          </p:val>
                                        </p:tav>
                                      </p:tavLst>
                                    </p:anim>
                                    <p:anim calcmode="lin" valueType="num">
                                      <p:cBhvr additive="base">
                                        <p:cTn id="72" dur="2000" fill="hold"/>
                                        <p:tgtEl>
                                          <p:spTgt spid="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7" presetClass="entr" presetSubtype="2" fill="hold" nodeType="clickEffect">
                                  <p:stCondLst>
                                    <p:cond delay="0"/>
                                  </p:stCondLst>
                                  <p:childTnLst>
                                    <p:set>
                                      <p:cBhvr>
                                        <p:cTn id="76" dur="1" fill="hold">
                                          <p:stCondLst>
                                            <p:cond delay="0"/>
                                          </p:stCondLst>
                                        </p:cTn>
                                        <p:tgtEl>
                                          <p:spTgt spid="6">
                                            <p:txEl>
                                              <p:pRg st="7" end="7"/>
                                            </p:txEl>
                                          </p:spTgt>
                                        </p:tgtEl>
                                        <p:attrNameLst>
                                          <p:attrName>style.visibility</p:attrName>
                                        </p:attrNameLst>
                                      </p:cBhvr>
                                      <p:to>
                                        <p:strVal val="visible"/>
                                      </p:to>
                                    </p:set>
                                    <p:anim calcmode="lin" valueType="num">
                                      <p:cBhvr additive="base">
                                        <p:cTn id="77" dur="2000" fill="hold"/>
                                        <p:tgtEl>
                                          <p:spTgt spid="6">
                                            <p:txEl>
                                              <p:pRg st="7" end="7"/>
                                            </p:txEl>
                                          </p:spTgt>
                                        </p:tgtEl>
                                        <p:attrNameLst>
                                          <p:attrName>ppt_x</p:attrName>
                                        </p:attrNameLst>
                                      </p:cBhvr>
                                      <p:tavLst>
                                        <p:tav tm="0">
                                          <p:val>
                                            <p:strVal val="1+#ppt_w/2"/>
                                          </p:val>
                                        </p:tav>
                                        <p:tav tm="100000">
                                          <p:val>
                                            <p:strVal val="#ppt_x"/>
                                          </p:val>
                                        </p:tav>
                                      </p:tavLst>
                                    </p:anim>
                                    <p:anim calcmode="lin" valueType="num">
                                      <p:cBhvr additive="base">
                                        <p:cTn id="78" dur="2000" fill="hold"/>
                                        <p:tgtEl>
                                          <p:spTgt spid="6">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14290"/>
            <a:ext cx="8229600" cy="500066"/>
          </a:xfrm>
        </p:spPr>
        <p:txBody>
          <a:bodyPr>
            <a:normAutofit fontScale="90000"/>
          </a:bodyPr>
          <a:lstStyle/>
          <a:p>
            <a:r>
              <a:rPr lang="en-US" b="1" i="1" dirty="0" smtClean="0"/>
              <a:t>The slavery before</a:t>
            </a:r>
            <a:endParaRPr lang="bg-BG" dirty="0"/>
          </a:p>
        </p:txBody>
      </p:sp>
      <p:sp>
        <p:nvSpPr>
          <p:cNvPr id="4" name="Текстов контейнер 3"/>
          <p:cNvSpPr>
            <a:spLocks noGrp="1"/>
          </p:cNvSpPr>
          <p:nvPr>
            <p:ph type="body" idx="1"/>
          </p:nvPr>
        </p:nvSpPr>
        <p:spPr>
          <a:xfrm>
            <a:off x="457200" y="642919"/>
            <a:ext cx="4040188" cy="428628"/>
          </a:xfrm>
        </p:spPr>
        <p:txBody>
          <a:bodyPr>
            <a:normAutofit lnSpcReduction="10000"/>
          </a:bodyPr>
          <a:lstStyle/>
          <a:p>
            <a:r>
              <a:rPr lang="en-US" u="sng" dirty="0" smtClean="0"/>
              <a:t>Origin of slavery </a:t>
            </a:r>
            <a:endParaRPr lang="bg-BG" u="sng" dirty="0"/>
          </a:p>
        </p:txBody>
      </p:sp>
      <p:sp>
        <p:nvSpPr>
          <p:cNvPr id="5" name="Контейнер за съдържание 4"/>
          <p:cNvSpPr>
            <a:spLocks noGrp="1"/>
          </p:cNvSpPr>
          <p:nvPr>
            <p:ph sz="half" idx="2"/>
          </p:nvPr>
        </p:nvSpPr>
        <p:spPr>
          <a:xfrm>
            <a:off x="0" y="4714884"/>
            <a:ext cx="6429388" cy="2143116"/>
          </a:xfrm>
        </p:spPr>
        <p:txBody>
          <a:bodyPr>
            <a:normAutofit fontScale="85000" lnSpcReduction="20000"/>
          </a:bodyPr>
          <a:lstStyle/>
          <a:p>
            <a:pPr algn="just"/>
            <a:r>
              <a:rPr lang="en-US" b="1" dirty="0" smtClean="0"/>
              <a:t>W</a:t>
            </a:r>
            <a:r>
              <a:rPr lang="bg-BG" b="1" dirty="0" smtClean="0"/>
              <a:t>e discover </a:t>
            </a:r>
            <a:r>
              <a:rPr lang="en-US" b="1" dirty="0" smtClean="0"/>
              <a:t>that </a:t>
            </a:r>
            <a:r>
              <a:rPr lang="bg-BG" b="1" dirty="0" smtClean="0"/>
              <a:t>the existence of Slavery is to be found in the almost incessant wars which were carried on i</a:t>
            </a:r>
            <a:r>
              <a:rPr lang="en-US" b="1" dirty="0" smtClean="0"/>
              <a:t>n</a:t>
            </a:r>
            <a:r>
              <a:rPr lang="bg-BG" b="1" dirty="0" smtClean="0"/>
              <a:t> the early periods of the world, between tribes and nations, in which the prisoners taken were either slain or reduced to slavery.</a:t>
            </a:r>
          </a:p>
          <a:p>
            <a:pPr algn="just"/>
            <a:r>
              <a:rPr lang="en-US" b="1" dirty="0" smtClean="0"/>
              <a:t>                 </a:t>
            </a:r>
            <a:r>
              <a:rPr lang="bg-BG" b="1" dirty="0" smtClean="0"/>
              <a:t>Establish</a:t>
            </a:r>
            <a:r>
              <a:rPr lang="en-US" b="1" dirty="0" smtClean="0"/>
              <a:t>ing  </a:t>
            </a:r>
            <a:r>
              <a:rPr lang="bg-BG" b="1" dirty="0" smtClean="0"/>
              <a:t>it for the first time</a:t>
            </a:r>
            <a:r>
              <a:rPr lang="en-US" b="1" dirty="0" smtClean="0"/>
              <a:t> was made by </a:t>
            </a:r>
            <a:r>
              <a:rPr lang="bg-BG" b="1" dirty="0" smtClean="0"/>
              <a:t>the Jewish law</a:t>
            </a:r>
            <a:r>
              <a:rPr lang="en-US" b="1" dirty="0" smtClean="0"/>
              <a:t>. </a:t>
            </a:r>
            <a:r>
              <a:rPr lang="bg-BG" b="1" dirty="0" smtClean="0"/>
              <a:t>There were various modes by which the Hebrews might be reduced to servitude</a:t>
            </a:r>
            <a:r>
              <a:rPr lang="en-US" b="1" dirty="0" smtClean="0"/>
              <a:t>.</a:t>
            </a:r>
            <a:endParaRPr lang="bg-BG" b="1" dirty="0"/>
          </a:p>
        </p:txBody>
      </p:sp>
      <p:sp>
        <p:nvSpPr>
          <p:cNvPr id="6" name="Текстов контейнер 5"/>
          <p:cNvSpPr>
            <a:spLocks noGrp="1"/>
          </p:cNvSpPr>
          <p:nvPr>
            <p:ph type="body" sz="quarter" idx="3"/>
          </p:nvPr>
        </p:nvSpPr>
        <p:spPr>
          <a:xfrm>
            <a:off x="4429124" y="714356"/>
            <a:ext cx="4500594" cy="928694"/>
          </a:xfrm>
        </p:spPr>
        <p:txBody>
          <a:bodyPr>
            <a:normAutofit fontScale="25000" lnSpcReduction="20000"/>
          </a:bodyPr>
          <a:lstStyle/>
          <a:p>
            <a:endParaRPr lang="en-US" sz="3800" u="sng" dirty="0" smtClean="0"/>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endParaRPr lang="en-US" sz="9600" u="sng" dirty="0" smtClean="0">
              <a:cs typeface="Times New Roman" pitchFamily="18" charset="0"/>
            </a:endParaRPr>
          </a:p>
          <a:p>
            <a:pPr algn="ctr"/>
            <a:r>
              <a:rPr lang="en-US" sz="9600" u="sng" dirty="0" smtClean="0">
                <a:cs typeface="Times New Roman" pitchFamily="18" charset="0"/>
              </a:rPr>
              <a:t>Ancient slavery </a:t>
            </a:r>
          </a:p>
          <a:p>
            <a:pPr algn="ctr"/>
            <a:r>
              <a:rPr lang="en-US" sz="8000" dirty="0" smtClean="0">
                <a:cs typeface="Times New Roman" pitchFamily="18" charset="0"/>
              </a:rPr>
              <a:t>Early existence  of slavery in the world</a:t>
            </a:r>
          </a:p>
          <a:p>
            <a:pPr algn="ctr"/>
            <a:r>
              <a:rPr lang="en-US" sz="9600" u="sng" dirty="0" smtClean="0">
                <a:cs typeface="Times New Roman" pitchFamily="18" charset="0"/>
              </a:rPr>
              <a:t> </a:t>
            </a:r>
          </a:p>
        </p:txBody>
      </p:sp>
      <p:sp>
        <p:nvSpPr>
          <p:cNvPr id="7" name="Контейнер за съдържание 6"/>
          <p:cNvSpPr>
            <a:spLocks noGrp="1"/>
          </p:cNvSpPr>
          <p:nvPr>
            <p:ph sz="quarter" idx="4"/>
          </p:nvPr>
        </p:nvSpPr>
        <p:spPr>
          <a:xfrm>
            <a:off x="4857752" y="1285860"/>
            <a:ext cx="4071966" cy="3286148"/>
          </a:xfrm>
        </p:spPr>
        <p:txBody>
          <a:bodyPr>
            <a:normAutofit fontScale="62500" lnSpcReduction="20000"/>
          </a:bodyPr>
          <a:lstStyle/>
          <a:p>
            <a:pPr algn="just"/>
            <a:r>
              <a:rPr lang="bg-BG" sz="3200" b="1" dirty="0" smtClean="0"/>
              <a:t>The jaractice of reducing prisoners of war to the condition of slaves existed both among the eastern nations and the people of the west ; for as the Helots became the slaves of the Spartans merely from the right of conquest, so prisoners of war were reduced to the same situation by the other inhabitants of Greece. The Romans, also, were actuated by the same principle</a:t>
            </a:r>
            <a:r>
              <a:rPr lang="en-US" sz="3200" b="1" dirty="0" smtClean="0"/>
              <a:t>.</a:t>
            </a:r>
          </a:p>
          <a:p>
            <a:pPr algn="just"/>
            <a:endParaRPr lang="en-US" dirty="0" smtClean="0"/>
          </a:p>
          <a:p>
            <a:pPr algn="just"/>
            <a:endParaRPr lang="en-US" dirty="0" smtClean="0"/>
          </a:p>
          <a:p>
            <a:pPr algn="just"/>
            <a:endParaRPr lang="en-US" dirty="0" smtClean="0"/>
          </a:p>
        </p:txBody>
      </p:sp>
      <p:pic>
        <p:nvPicPr>
          <p:cNvPr id="1026" name="Picture 2" descr="C:\Users\comp\Desktop\ISHA presentation`s pic\pendl74.jpg"/>
          <p:cNvPicPr>
            <a:picLocks noChangeAspect="1" noChangeArrowheads="1"/>
          </p:cNvPicPr>
          <p:nvPr/>
        </p:nvPicPr>
        <p:blipFill>
          <a:blip r:embed="rId2"/>
          <a:srcRect/>
          <a:stretch>
            <a:fillRect/>
          </a:stretch>
        </p:blipFill>
        <p:spPr bwMode="auto">
          <a:xfrm>
            <a:off x="1000100" y="1357298"/>
            <a:ext cx="3214710" cy="3009516"/>
          </a:xfrm>
          <a:prstGeom prst="rect">
            <a:avLst/>
          </a:prstGeom>
          <a:ln w="228600" cap="sq" cmpd="thickThin">
            <a:solidFill>
              <a:srgbClr val="000000"/>
            </a:solidFill>
            <a:prstDash val="solid"/>
            <a:miter lim="800000"/>
          </a:ln>
          <a:effectLst>
            <a:innerShdw blurRad="76200">
              <a:srgbClr val="000000"/>
            </a:innerShdw>
          </a:effectLst>
        </p:spPr>
      </p:pic>
      <p:sp>
        <p:nvSpPr>
          <p:cNvPr id="9" name="Текстово поле 8"/>
          <p:cNvSpPr txBox="1"/>
          <p:nvPr/>
        </p:nvSpPr>
        <p:spPr>
          <a:xfrm>
            <a:off x="6572264" y="4286257"/>
            <a:ext cx="2357454" cy="2308324"/>
          </a:xfrm>
          <a:prstGeom prst="rect">
            <a:avLst/>
          </a:prstGeom>
          <a:noFill/>
        </p:spPr>
        <p:txBody>
          <a:bodyPr wrap="square" rtlCol="0">
            <a:spAutoFit/>
          </a:bodyPr>
          <a:lstStyle/>
          <a:p>
            <a:r>
              <a:rPr lang="bg-BG" dirty="0" smtClean="0"/>
              <a:t>“</a:t>
            </a:r>
            <a:r>
              <a:rPr lang="bg-BG" b="1" i="1" u="sng" dirty="0" smtClean="0">
                <a:solidFill>
                  <a:srgbClr val="002060"/>
                </a:solidFill>
              </a:rPr>
              <a:t>By the civil law the power of making slaves is esteemed a right of nations, and follows, as a natural consequence of captivity in war." </a:t>
            </a:r>
            <a:r>
              <a:rPr lang="en-US" b="1" i="1" u="sng" dirty="0" smtClean="0">
                <a:solidFill>
                  <a:srgbClr val="002060"/>
                </a:solidFill>
              </a:rPr>
              <a:t> - Justinian</a:t>
            </a:r>
            <a:endParaRPr lang="bg-BG" b="1" i="1" u="sng"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
                                        <p:tgtEl>
                                          <p:spTgt spid="2"/>
                                        </p:tgtEl>
                                      </p:cBhvr>
                                    </p:animEffect>
                                    <p:anim calcmode="lin" valueType="num">
                                      <p:cBhvr>
                                        <p:cTn id="8" dur="800" fill="hold"/>
                                        <p:tgtEl>
                                          <p:spTgt spid="2"/>
                                        </p:tgtEl>
                                        <p:attrNameLst>
                                          <p:attrName>ppt_x</p:attrName>
                                        </p:attrNameLst>
                                      </p:cBhvr>
                                      <p:tavLst>
                                        <p:tav tm="0">
                                          <p:val>
                                            <p:strVal val="#ppt_x"/>
                                          </p:val>
                                        </p:tav>
                                        <p:tav tm="100000">
                                          <p:val>
                                            <p:strVal val="#ppt_x"/>
                                          </p:val>
                                        </p:tav>
                                      </p:tavLst>
                                    </p:anim>
                                    <p:anim calcmode="lin" valueType="num">
                                      <p:cBhvr>
                                        <p:cTn id="9" dur="800" fill="hold"/>
                                        <p:tgtEl>
                                          <p:spTgt spid="2"/>
                                        </p:tgtEl>
                                        <p:attrNameLst>
                                          <p:attrName>ppt_y</p:attrName>
                                        </p:attrNameLst>
                                      </p:cBhvr>
                                      <p:tavLst>
                                        <p:tav tm="0">
                                          <p:val>
                                            <p:strVal val="#ppt_y+0.31"/>
                                          </p:val>
                                        </p:tav>
                                        <p:tav tm="100000">
                                          <p:val>
                                            <p:strVal val="#ppt_y+0.31"/>
                                          </p:val>
                                        </p:tav>
                                      </p:tavLst>
                                    </p:anim>
                                    <p:anim calcmode="lin" valueType="num">
                                      <p:cBhvr>
                                        <p:cTn id="10" dur="1200" decel="50000" fill="hold">
                                          <p:stCondLst>
                                            <p:cond delay="8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200" decel="50000" fill="hold">
                                          <p:stCondLst>
                                            <p:cond delay="8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7" presetClass="entr" presetSubtype="8" fill="hold" grpId="0" nodeType="clickEffect">
                                  <p:stCondLst>
                                    <p:cond delay="0"/>
                                  </p:stCondLst>
                                  <p:childTnLst>
                                    <p:set>
                                      <p:cBhvr>
                                        <p:cTn id="15" dur="1" fill="hold">
                                          <p:stCondLst>
                                            <p:cond delay="0"/>
                                          </p:stCondLst>
                                        </p:cTn>
                                        <p:tgtEl>
                                          <p:spTgt spid="4">
                                            <p:txEl>
                                              <p:pRg st="0" end="0"/>
                                            </p:txEl>
                                          </p:spTgt>
                                        </p:tgtEl>
                                        <p:attrNameLst>
                                          <p:attrName>style.visibility</p:attrName>
                                        </p:attrNameLst>
                                      </p:cBhvr>
                                      <p:to>
                                        <p:strVal val="visible"/>
                                      </p:to>
                                    </p:set>
                                    <p:anim calcmode="lin" valueType="num">
                                      <p:cBhvr additive="base">
                                        <p:cTn id="16" dur="20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7" dur="2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 calcmode="lin" valueType="num">
                                      <p:cBhvr>
                                        <p:cTn id="22" dur="2000" fill="hold"/>
                                        <p:tgtEl>
                                          <p:spTgt spid="1026"/>
                                        </p:tgtEl>
                                        <p:attrNameLst>
                                          <p:attrName>ppt_w</p:attrName>
                                        </p:attrNameLst>
                                      </p:cBhvr>
                                      <p:tavLst>
                                        <p:tav tm="0">
                                          <p:val>
                                            <p:strVal val="#ppt_w*0.70"/>
                                          </p:val>
                                        </p:tav>
                                        <p:tav tm="100000">
                                          <p:val>
                                            <p:strVal val="#ppt_w"/>
                                          </p:val>
                                        </p:tav>
                                      </p:tavLst>
                                    </p:anim>
                                    <p:anim calcmode="lin" valueType="num">
                                      <p:cBhvr>
                                        <p:cTn id="23" dur="2000" fill="hold"/>
                                        <p:tgtEl>
                                          <p:spTgt spid="1026"/>
                                        </p:tgtEl>
                                        <p:attrNameLst>
                                          <p:attrName>ppt_h</p:attrName>
                                        </p:attrNameLst>
                                      </p:cBhvr>
                                      <p:tavLst>
                                        <p:tav tm="0">
                                          <p:val>
                                            <p:strVal val="#ppt_h"/>
                                          </p:val>
                                        </p:tav>
                                        <p:tav tm="100000">
                                          <p:val>
                                            <p:strVal val="#ppt_h"/>
                                          </p:val>
                                        </p:tav>
                                      </p:tavLst>
                                    </p:anim>
                                    <p:animEffect transition="in" filter="fade">
                                      <p:cBhvr>
                                        <p:cTn id="24" dur="2000"/>
                                        <p:tgtEl>
                                          <p:spTgt spid="1026"/>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Effect transition="in" filter="slide(fromBottom)">
                                      <p:cBhvr>
                                        <p:cTn id="29" dur="2000"/>
                                        <p:tgtEl>
                                          <p:spTgt spid="5">
                                            <p:txEl>
                                              <p:pRg st="0" end="0"/>
                                            </p:txEl>
                                          </p:spTgt>
                                        </p:tgtEl>
                                      </p:cBhvr>
                                    </p:animEffect>
                                  </p:childTnLst>
                                </p:cTn>
                              </p:par>
                              <p:par>
                                <p:cTn id="30" presetID="12" presetClass="entr" presetSubtype="4" fill="hold" nodeType="with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slide(fromBottom)">
                                      <p:cBhvr>
                                        <p:cTn id="32" dur="20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7" presetClass="entr" presetSubtype="2" fill="hold" nodeType="clickEffect">
                                  <p:stCondLst>
                                    <p:cond delay="0"/>
                                  </p:stCondLst>
                                  <p:childTnLst>
                                    <p:set>
                                      <p:cBhvr>
                                        <p:cTn id="36" dur="1" fill="hold">
                                          <p:stCondLst>
                                            <p:cond delay="0"/>
                                          </p:stCondLst>
                                        </p:cTn>
                                        <p:tgtEl>
                                          <p:spTgt spid="6">
                                            <p:txEl>
                                              <p:pRg st="22" end="22"/>
                                            </p:txEl>
                                          </p:spTgt>
                                        </p:tgtEl>
                                        <p:attrNameLst>
                                          <p:attrName>style.visibility</p:attrName>
                                        </p:attrNameLst>
                                      </p:cBhvr>
                                      <p:to>
                                        <p:strVal val="visible"/>
                                      </p:to>
                                    </p:set>
                                    <p:anim calcmode="lin" valueType="num">
                                      <p:cBhvr additive="base">
                                        <p:cTn id="37" dur="2000" fill="hold"/>
                                        <p:tgtEl>
                                          <p:spTgt spid="6">
                                            <p:txEl>
                                              <p:pRg st="22" end="22"/>
                                            </p:txEl>
                                          </p:spTgt>
                                        </p:tgtEl>
                                        <p:attrNameLst>
                                          <p:attrName>ppt_x</p:attrName>
                                        </p:attrNameLst>
                                      </p:cBhvr>
                                      <p:tavLst>
                                        <p:tav tm="0">
                                          <p:val>
                                            <p:strVal val="1+#ppt_w/2"/>
                                          </p:val>
                                        </p:tav>
                                        <p:tav tm="100000">
                                          <p:val>
                                            <p:strVal val="#ppt_x"/>
                                          </p:val>
                                        </p:tav>
                                      </p:tavLst>
                                    </p:anim>
                                    <p:anim calcmode="lin" valueType="num">
                                      <p:cBhvr additive="base">
                                        <p:cTn id="38" dur="2000" fill="hold"/>
                                        <p:tgtEl>
                                          <p:spTgt spid="6">
                                            <p:txEl>
                                              <p:pRg st="22" end="22"/>
                                            </p:txEl>
                                          </p:spTgt>
                                        </p:tgtEl>
                                        <p:attrNameLst>
                                          <p:attrName>ppt_y</p:attrName>
                                        </p:attrNameLst>
                                      </p:cBhvr>
                                      <p:tavLst>
                                        <p:tav tm="0">
                                          <p:val>
                                            <p:strVal val="#ppt_y"/>
                                          </p:val>
                                        </p:tav>
                                        <p:tav tm="100000">
                                          <p:val>
                                            <p:strVal val="#ppt_y"/>
                                          </p:val>
                                        </p:tav>
                                      </p:tavLst>
                                    </p:anim>
                                  </p:childTnLst>
                                </p:cTn>
                              </p:par>
                              <p:par>
                                <p:cTn id="39" presetID="7" presetClass="entr" presetSubtype="2" fill="hold" nodeType="withEffect">
                                  <p:stCondLst>
                                    <p:cond delay="0"/>
                                  </p:stCondLst>
                                  <p:childTnLst>
                                    <p:set>
                                      <p:cBhvr>
                                        <p:cTn id="40" dur="1" fill="hold">
                                          <p:stCondLst>
                                            <p:cond delay="0"/>
                                          </p:stCondLst>
                                        </p:cTn>
                                        <p:tgtEl>
                                          <p:spTgt spid="6">
                                            <p:txEl>
                                              <p:pRg st="23" end="23"/>
                                            </p:txEl>
                                          </p:spTgt>
                                        </p:tgtEl>
                                        <p:attrNameLst>
                                          <p:attrName>style.visibility</p:attrName>
                                        </p:attrNameLst>
                                      </p:cBhvr>
                                      <p:to>
                                        <p:strVal val="visible"/>
                                      </p:to>
                                    </p:set>
                                    <p:anim calcmode="lin" valueType="num">
                                      <p:cBhvr additive="base">
                                        <p:cTn id="41" dur="2000" fill="hold"/>
                                        <p:tgtEl>
                                          <p:spTgt spid="6">
                                            <p:txEl>
                                              <p:pRg st="23" end="23"/>
                                            </p:txEl>
                                          </p:spTgt>
                                        </p:tgtEl>
                                        <p:attrNameLst>
                                          <p:attrName>ppt_x</p:attrName>
                                        </p:attrNameLst>
                                      </p:cBhvr>
                                      <p:tavLst>
                                        <p:tav tm="0">
                                          <p:val>
                                            <p:strVal val="1+#ppt_w/2"/>
                                          </p:val>
                                        </p:tav>
                                        <p:tav tm="100000">
                                          <p:val>
                                            <p:strVal val="#ppt_x"/>
                                          </p:val>
                                        </p:tav>
                                      </p:tavLst>
                                    </p:anim>
                                    <p:anim calcmode="lin" valueType="num">
                                      <p:cBhvr additive="base">
                                        <p:cTn id="42" dur="2000" fill="hold"/>
                                        <p:tgtEl>
                                          <p:spTgt spid="6">
                                            <p:txEl>
                                              <p:pRg st="23" end="23"/>
                                            </p:txEl>
                                          </p:spTgt>
                                        </p:tgtEl>
                                        <p:attrNameLst>
                                          <p:attrName>ppt_y</p:attrName>
                                        </p:attrNameLst>
                                      </p:cBhvr>
                                      <p:tavLst>
                                        <p:tav tm="0">
                                          <p:val>
                                            <p:strVal val="#ppt_y"/>
                                          </p:val>
                                        </p:tav>
                                        <p:tav tm="100000">
                                          <p:val>
                                            <p:strVal val="#ppt_y"/>
                                          </p:val>
                                        </p:tav>
                                      </p:tavLst>
                                    </p:anim>
                                  </p:childTnLst>
                                </p:cTn>
                              </p:par>
                              <p:par>
                                <p:cTn id="43" presetID="7" presetClass="entr" presetSubtype="2" fill="hold" nodeType="withEffect">
                                  <p:stCondLst>
                                    <p:cond delay="0"/>
                                  </p:stCondLst>
                                  <p:childTnLst>
                                    <p:set>
                                      <p:cBhvr>
                                        <p:cTn id="44" dur="1" fill="hold">
                                          <p:stCondLst>
                                            <p:cond delay="0"/>
                                          </p:stCondLst>
                                        </p:cTn>
                                        <p:tgtEl>
                                          <p:spTgt spid="6">
                                            <p:txEl>
                                              <p:pRg st="24" end="24"/>
                                            </p:txEl>
                                          </p:spTgt>
                                        </p:tgtEl>
                                        <p:attrNameLst>
                                          <p:attrName>style.visibility</p:attrName>
                                        </p:attrNameLst>
                                      </p:cBhvr>
                                      <p:to>
                                        <p:strVal val="visible"/>
                                      </p:to>
                                    </p:set>
                                    <p:anim calcmode="lin" valueType="num">
                                      <p:cBhvr additive="base">
                                        <p:cTn id="45" dur="2000" fill="hold"/>
                                        <p:tgtEl>
                                          <p:spTgt spid="6">
                                            <p:txEl>
                                              <p:pRg st="24" end="24"/>
                                            </p:txEl>
                                          </p:spTgt>
                                        </p:tgtEl>
                                        <p:attrNameLst>
                                          <p:attrName>ppt_x</p:attrName>
                                        </p:attrNameLst>
                                      </p:cBhvr>
                                      <p:tavLst>
                                        <p:tav tm="0">
                                          <p:val>
                                            <p:strVal val="1+#ppt_w/2"/>
                                          </p:val>
                                        </p:tav>
                                        <p:tav tm="100000">
                                          <p:val>
                                            <p:strVal val="#ppt_x"/>
                                          </p:val>
                                        </p:tav>
                                      </p:tavLst>
                                    </p:anim>
                                    <p:anim calcmode="lin" valueType="num">
                                      <p:cBhvr additive="base">
                                        <p:cTn id="46" dur="2000" fill="hold"/>
                                        <p:tgtEl>
                                          <p:spTgt spid="6">
                                            <p:txEl>
                                              <p:pRg st="24" end="24"/>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2" presetClass="entr" presetSubtype="4" fill="hold" nodeType="clickEffect">
                                  <p:stCondLst>
                                    <p:cond delay="0"/>
                                  </p:stCondLst>
                                  <p:childTnLst>
                                    <p:set>
                                      <p:cBhvr>
                                        <p:cTn id="50" dur="1" fill="hold">
                                          <p:stCondLst>
                                            <p:cond delay="0"/>
                                          </p:stCondLst>
                                        </p:cTn>
                                        <p:tgtEl>
                                          <p:spTgt spid="7">
                                            <p:txEl>
                                              <p:pRg st="0" end="0"/>
                                            </p:txEl>
                                          </p:spTgt>
                                        </p:tgtEl>
                                        <p:attrNameLst>
                                          <p:attrName>style.visibility</p:attrName>
                                        </p:attrNameLst>
                                      </p:cBhvr>
                                      <p:to>
                                        <p:strVal val="visible"/>
                                      </p:to>
                                    </p:set>
                                    <p:animEffect transition="in" filter="slide(fromBottom)">
                                      <p:cBhvr>
                                        <p:cTn id="51" dur="2000"/>
                                        <p:tgtEl>
                                          <p:spTgt spid="7">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9">
                                            <p:txEl>
                                              <p:pRg st="0" end="0"/>
                                            </p:txEl>
                                          </p:spTgt>
                                        </p:tgtEl>
                                        <p:attrNameLst>
                                          <p:attrName>style.visibility</p:attrName>
                                        </p:attrNameLst>
                                      </p:cBhvr>
                                      <p:to>
                                        <p:strVal val="visible"/>
                                      </p:to>
                                    </p:set>
                                    <p:animEffect transition="in" filter="fade">
                                      <p:cBhvr>
                                        <p:cTn id="56" dur="2000"/>
                                        <p:tgtEl>
                                          <p:spTgt spid="9">
                                            <p:txEl>
                                              <p:pRg st="0" end="0"/>
                                            </p:txEl>
                                          </p:spTgt>
                                        </p:tgtEl>
                                      </p:cBhvr>
                                    </p:animEffect>
                                    <p:anim calcmode="lin" valueType="num">
                                      <p:cBhvr>
                                        <p:cTn id="57" dur="2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58" dur="2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14290"/>
            <a:ext cx="7686700" cy="714380"/>
          </a:xfrm>
        </p:spPr>
        <p:txBody>
          <a:bodyPr>
            <a:normAutofit/>
          </a:bodyPr>
          <a:lstStyle/>
          <a:p>
            <a:r>
              <a:rPr lang="en-US" sz="3200" b="1" u="sng" dirty="0" smtClean="0"/>
              <a:t>Slavery in Greece</a:t>
            </a:r>
            <a:endParaRPr lang="bg-BG" sz="3200" b="1" u="sng" dirty="0"/>
          </a:p>
        </p:txBody>
      </p:sp>
      <p:sp>
        <p:nvSpPr>
          <p:cNvPr id="4" name="Контейнер за съдържание 3"/>
          <p:cNvSpPr>
            <a:spLocks noGrp="1"/>
          </p:cNvSpPr>
          <p:nvPr>
            <p:ph sz="half" idx="1"/>
          </p:nvPr>
        </p:nvSpPr>
        <p:spPr>
          <a:xfrm>
            <a:off x="0" y="1785926"/>
            <a:ext cx="5072066" cy="5072074"/>
          </a:xfrm>
        </p:spPr>
        <p:txBody>
          <a:bodyPr>
            <a:normAutofit/>
          </a:bodyPr>
          <a:lstStyle/>
          <a:p>
            <a:pPr>
              <a:buNone/>
            </a:pPr>
            <a:r>
              <a:rPr lang="en-US" sz="2000" b="1" dirty="0" smtClean="0"/>
              <a:t>Early existence of slavery in Greece</a:t>
            </a:r>
          </a:p>
          <a:p>
            <a:pPr algn="just"/>
            <a:r>
              <a:rPr lang="en-US" sz="2000" b="1" dirty="0" smtClean="0"/>
              <a:t>      </a:t>
            </a:r>
            <a:r>
              <a:rPr lang="bg-BG" sz="2000" b="1" dirty="0" smtClean="0"/>
              <a:t>The various states of Greece had different codes of laws, but in all of them the slaves were a majority of the people.</a:t>
            </a:r>
            <a:r>
              <a:rPr lang="en-US" sz="2000" b="1" dirty="0" smtClean="0">
                <a:latin typeface="Agency FB" pitchFamily="34" charset="0"/>
              </a:rPr>
              <a:t>        </a:t>
            </a:r>
            <a:r>
              <a:rPr lang="bg-BG" sz="2000" b="1" dirty="0" smtClean="0"/>
              <a:t>The ancient Greeks had many words to describe slaves</a:t>
            </a:r>
            <a:r>
              <a:rPr lang="en-US" sz="2000" b="1" dirty="0" smtClean="0">
                <a:latin typeface="Agency FB" pitchFamily="34" charset="0"/>
              </a:rPr>
              <a:t> Homer, Hesiod</a:t>
            </a:r>
            <a:r>
              <a:rPr lang="bg-BG" sz="2000" b="1" dirty="0" smtClean="0"/>
              <a:t> and </a:t>
            </a:r>
            <a:r>
              <a:rPr lang="en-US" sz="2000" b="1" dirty="0" smtClean="0">
                <a:latin typeface="Agency FB" pitchFamily="34" charset="0"/>
              </a:rPr>
              <a:t>Theognis of Megara -</a:t>
            </a:r>
            <a:r>
              <a:rPr lang="bg-BG" sz="2000" b="1" dirty="0" smtClean="0"/>
              <a:t> the slave was called δμώς / </a:t>
            </a:r>
            <a:r>
              <a:rPr lang="bg-BG" sz="2000" b="1" i="1" dirty="0" smtClean="0"/>
              <a:t>dmôs</a:t>
            </a:r>
            <a:r>
              <a:rPr lang="en-US" sz="2000" b="1" dirty="0" smtClean="0">
                <a:latin typeface="Agency FB" pitchFamily="34" charset="0"/>
              </a:rPr>
              <a:t> </a:t>
            </a:r>
            <a:r>
              <a:rPr lang="bg-BG" sz="2000" b="1" dirty="0" smtClean="0"/>
              <a:t>in other words, property</a:t>
            </a:r>
            <a:r>
              <a:rPr lang="en-US" sz="2000" b="1" dirty="0" smtClean="0">
                <a:latin typeface="Agency FB" pitchFamily="34" charset="0"/>
              </a:rPr>
              <a:t>. </a:t>
            </a:r>
            <a:r>
              <a:rPr lang="bg-BG" sz="2000" b="1" dirty="0" smtClean="0"/>
              <a:t>The most common word is δοῦλος / </a:t>
            </a:r>
            <a:r>
              <a:rPr lang="bg-BG" sz="2000" b="1" i="1" dirty="0" smtClean="0"/>
              <a:t>doûlos</a:t>
            </a:r>
            <a:r>
              <a:rPr lang="bg-BG" sz="2000" b="1" dirty="0" smtClean="0"/>
              <a:t>, used in opposition to</a:t>
            </a:r>
            <a:r>
              <a:rPr lang="en-US" sz="2000" b="1" dirty="0" smtClean="0">
                <a:latin typeface="Agency FB" pitchFamily="34" charset="0"/>
              </a:rPr>
              <a:t> </a:t>
            </a:r>
            <a:r>
              <a:rPr lang="bg-BG" sz="2000" b="1" dirty="0" smtClean="0"/>
              <a:t>"free man" (ἐλεύθερος</a:t>
            </a:r>
            <a:r>
              <a:rPr lang="en-US" sz="2000" b="1" dirty="0" smtClean="0">
                <a:latin typeface="Agency FB" pitchFamily="34" charset="0"/>
              </a:rPr>
              <a:t> </a:t>
            </a:r>
            <a:r>
              <a:rPr lang="bg-BG" sz="2000" b="1" dirty="0" smtClean="0"/>
              <a:t>/</a:t>
            </a:r>
            <a:r>
              <a:rPr lang="bg-BG" sz="2000" b="1" i="1" dirty="0" smtClean="0"/>
              <a:t>eleútheros</a:t>
            </a:r>
            <a:r>
              <a:rPr lang="bg-BG" sz="2000" b="1" dirty="0" smtClean="0"/>
              <a:t>). The verb δουλεὐω (which survives in modern Greek, meaning work) can be used metaphorically for other forms of dominion</a:t>
            </a:r>
            <a:r>
              <a:rPr lang="en-US" sz="2000" b="1" dirty="0" smtClean="0">
                <a:latin typeface="Agency FB" pitchFamily="34" charset="0"/>
              </a:rPr>
              <a:t>.</a:t>
            </a:r>
          </a:p>
          <a:p>
            <a:pPr>
              <a:buNone/>
            </a:pPr>
            <a:endParaRPr lang="bg-BG" sz="2000" b="1" dirty="0"/>
          </a:p>
        </p:txBody>
      </p:sp>
      <p:sp>
        <p:nvSpPr>
          <p:cNvPr id="5" name="Контейнер за съдържание 4"/>
          <p:cNvSpPr>
            <a:spLocks noGrp="1"/>
          </p:cNvSpPr>
          <p:nvPr>
            <p:ph sz="half" idx="2"/>
          </p:nvPr>
        </p:nvSpPr>
        <p:spPr>
          <a:xfrm>
            <a:off x="5072066" y="1857364"/>
            <a:ext cx="3857652" cy="4786346"/>
          </a:xfrm>
        </p:spPr>
        <p:txBody>
          <a:bodyPr>
            <a:normAutofit/>
          </a:bodyPr>
          <a:lstStyle/>
          <a:p>
            <a:pPr>
              <a:buNone/>
            </a:pPr>
            <a:endParaRPr lang="en-US" sz="2000" b="1" dirty="0" smtClean="0"/>
          </a:p>
          <a:p>
            <a:pPr>
              <a:buNone/>
            </a:pPr>
            <a:r>
              <a:rPr lang="en-US" sz="2000" b="1" dirty="0" smtClean="0"/>
              <a:t>           Probable origin of slavery</a:t>
            </a:r>
          </a:p>
          <a:p>
            <a:pPr algn="just">
              <a:buNone/>
            </a:pPr>
            <a:r>
              <a:rPr lang="en-US" sz="2000" b="1" dirty="0" smtClean="0"/>
              <a:t>           </a:t>
            </a:r>
            <a:r>
              <a:rPr lang="bg-BG" sz="2000" b="1" dirty="0" smtClean="0"/>
              <a:t>Slaves were present in the </a:t>
            </a:r>
            <a:r>
              <a:rPr lang="en-US" sz="2000" b="1" dirty="0" smtClean="0">
                <a:latin typeface="Agency FB" pitchFamily="34" charset="0"/>
              </a:rPr>
              <a:t>Mycenaen civilization</a:t>
            </a:r>
            <a:r>
              <a:rPr lang="bg-BG" sz="2000" b="1" u="sng" dirty="0" smtClean="0"/>
              <a:t>.</a:t>
            </a:r>
            <a:r>
              <a:rPr lang="bg-BG" sz="2000" b="1" dirty="0" smtClean="0"/>
              <a:t> There is no continuity between the Mycenaean era and the time of Homer</a:t>
            </a:r>
            <a:r>
              <a:rPr lang="en-US" sz="2000" b="1" dirty="0" smtClean="0">
                <a:latin typeface="Agency FB" pitchFamily="34" charset="0"/>
              </a:rPr>
              <a:t>. </a:t>
            </a:r>
            <a:r>
              <a:rPr lang="bg-BG" sz="2000" b="1" dirty="0" smtClean="0"/>
              <a:t>In</a:t>
            </a:r>
            <a:r>
              <a:rPr lang="en-US" sz="2000" b="1" dirty="0" smtClean="0">
                <a:latin typeface="Agency FB" pitchFamily="34" charset="0"/>
              </a:rPr>
              <a:t> Works and days</a:t>
            </a:r>
            <a:r>
              <a:rPr lang="bg-BG" sz="2000" b="1" dirty="0" smtClean="0"/>
              <a:t> (8th century BC), </a:t>
            </a:r>
            <a:r>
              <a:rPr lang="en-US" sz="2000" b="1" dirty="0" smtClean="0">
                <a:latin typeface="Agency FB" pitchFamily="34" charset="0"/>
              </a:rPr>
              <a:t>Hesiod</a:t>
            </a:r>
            <a:r>
              <a:rPr lang="bg-BG" sz="2000" b="1" dirty="0" smtClean="0"/>
              <a:t> owns numerous </a:t>
            </a:r>
            <a:r>
              <a:rPr lang="bg-BG" sz="2000" b="1" i="1" dirty="0" smtClean="0"/>
              <a:t>dmôes</a:t>
            </a:r>
            <a:r>
              <a:rPr lang="bg-BG" sz="2000" b="1" dirty="0" smtClean="0"/>
              <a:t>,although their status is unclear. Chios, was the first city to organize a slave trade</a:t>
            </a:r>
            <a:r>
              <a:rPr lang="en-US" sz="2000" b="1" dirty="0" smtClean="0">
                <a:latin typeface="Agency FB" pitchFamily="34" charset="0"/>
              </a:rPr>
              <a:t>, 6</a:t>
            </a:r>
            <a:r>
              <a:rPr lang="en-US" sz="2000" b="1" baseline="30000" dirty="0" smtClean="0">
                <a:latin typeface="Agency FB" pitchFamily="34" charset="0"/>
              </a:rPr>
              <a:t>th</a:t>
            </a:r>
            <a:r>
              <a:rPr lang="en-US" sz="2000" b="1" dirty="0" smtClean="0">
                <a:latin typeface="Agency FB" pitchFamily="34" charset="0"/>
              </a:rPr>
              <a:t> century.</a:t>
            </a:r>
            <a:endParaRPr lang="bg-BG" sz="2000" b="1" dirty="0"/>
          </a:p>
        </p:txBody>
      </p:sp>
      <p:pic>
        <p:nvPicPr>
          <p:cNvPr id="1026" name="Picture 2" descr="C:\Users\comp\Desktop\ISHA presentation`s pic\draft_lens18029222module152121500photo_1312568829Ancient_Greece_Map.gif"/>
          <p:cNvPicPr>
            <a:picLocks noChangeAspect="1" noChangeArrowheads="1"/>
          </p:cNvPicPr>
          <p:nvPr/>
        </p:nvPicPr>
        <p:blipFill>
          <a:blip r:embed="rId2"/>
          <a:srcRect/>
          <a:stretch>
            <a:fillRect/>
          </a:stretch>
        </p:blipFill>
        <p:spPr bwMode="auto">
          <a:xfrm>
            <a:off x="357158" y="214291"/>
            <a:ext cx="2286016" cy="1600212"/>
          </a:xfrm>
          <a:prstGeom prst="rect">
            <a:avLst/>
          </a:prstGeom>
          <a:ln>
            <a:noFill/>
          </a:ln>
          <a:effectLst>
            <a:softEdge rad="112500"/>
          </a:effectLst>
        </p:spPr>
      </p:pic>
      <p:pic>
        <p:nvPicPr>
          <p:cNvPr id="1028" name="Picture 4" descr="C:\Users\comp\Desktop\ISHA presentation`s pic\4176265621782737.jpg"/>
          <p:cNvPicPr>
            <a:picLocks noChangeAspect="1" noChangeArrowheads="1"/>
          </p:cNvPicPr>
          <p:nvPr/>
        </p:nvPicPr>
        <p:blipFill>
          <a:blip r:embed="rId3"/>
          <a:srcRect/>
          <a:stretch>
            <a:fillRect/>
          </a:stretch>
        </p:blipFill>
        <p:spPr bwMode="auto">
          <a:xfrm>
            <a:off x="5857884" y="214290"/>
            <a:ext cx="3286116" cy="2089998"/>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wheel(4)">
                                      <p:cBhvr>
                                        <p:cTn id="13" dur="2000"/>
                                        <p:tgtEl>
                                          <p:spTgt spid="1026"/>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1028"/>
                                        </p:tgtEl>
                                        <p:attrNameLst>
                                          <p:attrName>style.visibility</p:attrName>
                                        </p:attrNameLst>
                                      </p:cBhvr>
                                      <p:to>
                                        <p:strVal val="visible"/>
                                      </p:to>
                                    </p:set>
                                    <p:animEffect transition="in" filter="wheel(4)">
                                      <p:cBhvr>
                                        <p:cTn id="18" dur="2000"/>
                                        <p:tgtEl>
                                          <p:spTgt spid="1028"/>
                                        </p:tgtEl>
                                      </p:cBhvr>
                                    </p:animEffect>
                                  </p:childTnLst>
                                </p:cTn>
                              </p:par>
                            </p:childTnLst>
                          </p:cTn>
                        </p:par>
                      </p:childTnLst>
                    </p:cTn>
                  </p:par>
                  <p:par>
                    <p:cTn id="19" fill="hold">
                      <p:stCondLst>
                        <p:cond delay="indefinite"/>
                      </p:stCondLst>
                      <p:childTnLst>
                        <p:par>
                          <p:cTn id="20" fill="hold">
                            <p:stCondLst>
                              <p:cond delay="0"/>
                            </p:stCondLst>
                            <p:childTnLst>
                              <p:par>
                                <p:cTn id="21" presetID="7" presetClass="entr" presetSubtype="8"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 calcmode="lin" valueType="num">
                                      <p:cBhvr additive="base">
                                        <p:cTn id="23" dur="20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7" presetClass="entr" presetSubtype="8" fill="hold"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 calcmode="lin" valueType="num">
                                      <p:cBhvr additive="base">
                                        <p:cTn id="29" dur="20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30" dur="2000" fill="hold"/>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7" presetClass="entr" presetSubtype="2" fill="hold"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 calcmode="lin" valueType="num">
                                      <p:cBhvr additive="base">
                                        <p:cTn id="35" dur="20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36" dur="2000" fill="hold"/>
                                        <p:tgtEl>
                                          <p:spTgt spid="5">
                                            <p:txEl>
                                              <p:pRg st="1" end="1"/>
                                            </p:txEl>
                                          </p:spTgt>
                                        </p:tgtEl>
                                        <p:attrNameLst>
                                          <p:attrName>ppt_y</p:attrName>
                                        </p:attrNameLst>
                                      </p:cBhvr>
                                      <p:tavLst>
                                        <p:tav tm="0">
                                          <p:val>
                                            <p:strVal val="#ppt_y"/>
                                          </p:val>
                                        </p:tav>
                                        <p:tav tm="100000">
                                          <p:val>
                                            <p:strVal val="#ppt_y"/>
                                          </p:val>
                                        </p:tav>
                                      </p:tavLst>
                                    </p:anim>
                                  </p:childTnLst>
                                </p:cTn>
                              </p:par>
                              <p:par>
                                <p:cTn id="37" presetID="7" presetClass="entr" presetSubtype="2" fill="hold" nodeType="with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anim calcmode="lin" valueType="num">
                                      <p:cBhvr additive="base">
                                        <p:cTn id="39" dur="20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40" dur="2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Контейнер за съдържание 4"/>
          <p:cNvSpPr>
            <a:spLocks noGrp="1"/>
          </p:cNvSpPr>
          <p:nvPr>
            <p:ph sz="half" idx="1"/>
          </p:nvPr>
        </p:nvSpPr>
        <p:spPr>
          <a:xfrm>
            <a:off x="357158" y="285728"/>
            <a:ext cx="4138642" cy="6215106"/>
          </a:xfrm>
        </p:spPr>
        <p:txBody>
          <a:bodyPr>
            <a:normAutofit/>
          </a:bodyPr>
          <a:lstStyle/>
          <a:p>
            <a:pPr algn="just">
              <a:buNone/>
            </a:pPr>
            <a:r>
              <a:rPr lang="en-US" sz="2000" b="1" dirty="0" smtClean="0"/>
              <a:t>           Examples  in history of whole cities and states being reduced to slavery</a:t>
            </a:r>
          </a:p>
          <a:p>
            <a:pPr algn="just"/>
            <a:r>
              <a:rPr lang="en-US" sz="2000" b="1" dirty="0" smtClean="0"/>
              <a:t>               </a:t>
            </a:r>
            <a:r>
              <a:rPr lang="en-US" sz="2000" dirty="0" smtClean="0"/>
              <a:t>Examples occur in antiquity of whole cities and states being at once subjected to servitude.  </a:t>
            </a:r>
          </a:p>
          <a:p>
            <a:pPr algn="just">
              <a:buNone/>
            </a:pPr>
            <a:r>
              <a:rPr lang="en-US" sz="2000" b="1" dirty="0" smtClean="0"/>
              <a:t>              </a:t>
            </a:r>
            <a:r>
              <a:rPr lang="en-US" sz="2000" dirty="0" smtClean="0"/>
              <a:t>The citizens of </a:t>
            </a:r>
            <a:r>
              <a:rPr lang="en-US" sz="2000" dirty="0" err="1" smtClean="0"/>
              <a:t>Miletos</a:t>
            </a:r>
            <a:r>
              <a:rPr lang="en-US" sz="2000" dirty="0" smtClean="0"/>
              <a:t>, for example were carried into Persia, as were those also of other places. A similar fate overtook the inhabitants of Thebes, who were sold into slavery by Alexander.</a:t>
            </a:r>
            <a:endParaRPr lang="bg-BG" sz="2000" b="1" dirty="0"/>
          </a:p>
        </p:txBody>
      </p:sp>
      <p:sp>
        <p:nvSpPr>
          <p:cNvPr id="6" name="Контейнер за съдържание 5"/>
          <p:cNvSpPr>
            <a:spLocks noGrp="1"/>
          </p:cNvSpPr>
          <p:nvPr>
            <p:ph sz="half" idx="2"/>
          </p:nvPr>
        </p:nvSpPr>
        <p:spPr>
          <a:xfrm>
            <a:off x="4648200" y="285728"/>
            <a:ext cx="4038600" cy="6215106"/>
          </a:xfrm>
        </p:spPr>
        <p:txBody>
          <a:bodyPr>
            <a:normAutofit/>
          </a:bodyPr>
          <a:lstStyle/>
          <a:p>
            <a:pPr>
              <a:buNone/>
            </a:pPr>
            <a:endParaRPr lang="en-US" sz="2000" b="1" dirty="0" smtClean="0"/>
          </a:p>
          <a:p>
            <a:pPr>
              <a:buNone/>
            </a:pPr>
            <a:endParaRPr lang="en-US" sz="2000" b="1" dirty="0" smtClean="0"/>
          </a:p>
          <a:p>
            <a:pPr>
              <a:buNone/>
            </a:pPr>
            <a:endParaRPr lang="en-US" sz="2000" b="1" dirty="0" smtClean="0"/>
          </a:p>
          <a:p>
            <a:pPr>
              <a:buNone/>
            </a:pPr>
            <a:endParaRPr lang="en-US" sz="2000" b="1" dirty="0" smtClean="0"/>
          </a:p>
          <a:p>
            <a:pPr>
              <a:buNone/>
            </a:pPr>
            <a:endParaRPr lang="en-US" sz="2000" b="1" dirty="0" smtClean="0"/>
          </a:p>
          <a:p>
            <a:pPr>
              <a:buNone/>
            </a:pPr>
            <a:r>
              <a:rPr lang="en-US" sz="2000" b="1" dirty="0" smtClean="0"/>
              <a:t>    </a:t>
            </a:r>
            <a:endParaRPr lang="bg-BG" sz="2000" b="1" dirty="0"/>
          </a:p>
        </p:txBody>
      </p:sp>
      <p:pic>
        <p:nvPicPr>
          <p:cNvPr id="2050" name="Picture 2" descr="C:\Users\comp\Desktop\ISHA presentation`s pic\slave.gif"/>
          <p:cNvPicPr>
            <a:picLocks noChangeAspect="1" noChangeArrowheads="1"/>
          </p:cNvPicPr>
          <p:nvPr/>
        </p:nvPicPr>
        <p:blipFill>
          <a:blip r:embed="rId2"/>
          <a:srcRect/>
          <a:stretch>
            <a:fillRect/>
          </a:stretch>
        </p:blipFill>
        <p:spPr bwMode="auto">
          <a:xfrm>
            <a:off x="5214942" y="1357298"/>
            <a:ext cx="3214710" cy="1857388"/>
          </a:xfrm>
          <a:prstGeom prst="rect">
            <a:avLst/>
          </a:prstGeom>
          <a:noFill/>
        </p:spPr>
      </p:pic>
      <p:pic>
        <p:nvPicPr>
          <p:cNvPr id="2051" name="Picture 3" descr="C:\Users\comp\Desktop\ISHA presentation`s pic\Phlyax scene a master and his slave. Side A from a Silician red-figured calyx-krater, ca. 350 BC–340 BC..jpg"/>
          <p:cNvPicPr>
            <a:picLocks noChangeAspect="1" noChangeArrowheads="1"/>
          </p:cNvPicPr>
          <p:nvPr/>
        </p:nvPicPr>
        <p:blipFill>
          <a:blip r:embed="rId3"/>
          <a:srcRect/>
          <a:stretch>
            <a:fillRect/>
          </a:stretch>
        </p:blipFill>
        <p:spPr bwMode="auto">
          <a:xfrm>
            <a:off x="2928926" y="4643446"/>
            <a:ext cx="1857388" cy="202984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20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20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2" fill="hold" nodeType="clickEffect">
                                  <p:stCondLst>
                                    <p:cond delay="0"/>
                                  </p:stCondLst>
                                  <p:childTnLst>
                                    <p:set>
                                      <p:cBhvr>
                                        <p:cTn id="24" dur="1" fill="hold">
                                          <p:stCondLst>
                                            <p:cond delay="0"/>
                                          </p:stCondLst>
                                        </p:cTn>
                                        <p:tgtEl>
                                          <p:spTgt spid="2050"/>
                                        </p:tgtEl>
                                        <p:attrNameLst>
                                          <p:attrName>style.visibility</p:attrName>
                                        </p:attrNameLst>
                                      </p:cBhvr>
                                      <p:to>
                                        <p:strVal val="visible"/>
                                      </p:to>
                                    </p:set>
                                    <p:anim calcmode="lin" valueType="num">
                                      <p:cBhvr additive="base">
                                        <p:cTn id="25" dur="2000" fill="hold"/>
                                        <p:tgtEl>
                                          <p:spTgt spid="2050"/>
                                        </p:tgtEl>
                                        <p:attrNameLst>
                                          <p:attrName>ppt_x</p:attrName>
                                        </p:attrNameLst>
                                      </p:cBhvr>
                                      <p:tavLst>
                                        <p:tav tm="0">
                                          <p:val>
                                            <p:strVal val="1+#ppt_w/2"/>
                                          </p:val>
                                        </p:tav>
                                        <p:tav tm="100000">
                                          <p:val>
                                            <p:strVal val="#ppt_x"/>
                                          </p:val>
                                        </p:tav>
                                      </p:tavLst>
                                    </p:anim>
                                    <p:anim calcmode="lin" valueType="num">
                                      <p:cBhvr additive="base">
                                        <p:cTn id="26" dur="2000" fill="hold"/>
                                        <p:tgtEl>
                                          <p:spTgt spid="205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8" fill="hold" nodeType="clickEffect">
                                  <p:stCondLst>
                                    <p:cond delay="0"/>
                                  </p:stCondLst>
                                  <p:childTnLst>
                                    <p:set>
                                      <p:cBhvr>
                                        <p:cTn id="30" dur="1" fill="hold">
                                          <p:stCondLst>
                                            <p:cond delay="0"/>
                                          </p:stCondLst>
                                        </p:cTn>
                                        <p:tgtEl>
                                          <p:spTgt spid="2051"/>
                                        </p:tgtEl>
                                        <p:attrNameLst>
                                          <p:attrName>style.visibility</p:attrName>
                                        </p:attrNameLst>
                                      </p:cBhvr>
                                      <p:to>
                                        <p:strVal val="visible"/>
                                      </p:to>
                                    </p:set>
                                    <p:anim calcmode="lin" valueType="num">
                                      <p:cBhvr additive="base">
                                        <p:cTn id="31" dur="2000" fill="hold"/>
                                        <p:tgtEl>
                                          <p:spTgt spid="2051"/>
                                        </p:tgtEl>
                                        <p:attrNameLst>
                                          <p:attrName>ppt_x</p:attrName>
                                        </p:attrNameLst>
                                      </p:cBhvr>
                                      <p:tavLst>
                                        <p:tav tm="0">
                                          <p:val>
                                            <p:strVal val="0-#ppt_w/2"/>
                                          </p:val>
                                        </p:tav>
                                        <p:tav tm="100000">
                                          <p:val>
                                            <p:strVal val="#ppt_x"/>
                                          </p:val>
                                        </p:tav>
                                      </p:tavLst>
                                    </p:anim>
                                    <p:anim calcmode="lin" valueType="num">
                                      <p:cBhvr additive="base">
                                        <p:cTn id="32" dur="2000" fill="hold"/>
                                        <p:tgtEl>
                                          <p:spTgt spid="20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лавие 3"/>
          <p:cNvSpPr>
            <a:spLocks noGrp="1"/>
          </p:cNvSpPr>
          <p:nvPr>
            <p:ph type="title"/>
          </p:nvPr>
        </p:nvSpPr>
        <p:spPr>
          <a:xfrm>
            <a:off x="457200" y="285728"/>
            <a:ext cx="8229600" cy="714380"/>
          </a:xfrm>
        </p:spPr>
        <p:txBody>
          <a:bodyPr>
            <a:normAutofit/>
          </a:bodyPr>
          <a:lstStyle/>
          <a:p>
            <a:r>
              <a:rPr lang="en-US" sz="3600" b="1" u="sng" dirty="0" smtClean="0"/>
              <a:t>Slavery in Rome</a:t>
            </a:r>
            <a:endParaRPr lang="bg-BG" sz="3600" b="1" u="sng" dirty="0"/>
          </a:p>
        </p:txBody>
      </p:sp>
      <p:sp>
        <p:nvSpPr>
          <p:cNvPr id="5" name="Контейнер за съдържание 4"/>
          <p:cNvSpPr>
            <a:spLocks noGrp="1"/>
          </p:cNvSpPr>
          <p:nvPr>
            <p:ph sz="half" idx="1"/>
          </p:nvPr>
        </p:nvSpPr>
        <p:spPr>
          <a:xfrm>
            <a:off x="457200" y="928670"/>
            <a:ext cx="4038600" cy="5715040"/>
          </a:xfrm>
        </p:spPr>
        <p:txBody>
          <a:bodyPr>
            <a:normAutofit/>
          </a:bodyPr>
          <a:lstStyle/>
          <a:p>
            <a:pPr>
              <a:buNone/>
            </a:pPr>
            <a:r>
              <a:rPr lang="en-US" sz="2000" dirty="0" smtClean="0"/>
              <a:t>        </a:t>
            </a:r>
            <a:r>
              <a:rPr lang="en-US" sz="2000" b="1" dirty="0" smtClean="0"/>
              <a:t>Slavery under the kings and in the early ages of Republic</a:t>
            </a:r>
          </a:p>
          <a:p>
            <a:pPr>
              <a:buNone/>
            </a:pPr>
            <a:r>
              <a:rPr lang="en-US" sz="1800" dirty="0" smtClean="0">
                <a:effectLst>
                  <a:outerShdw blurRad="38100" dist="38100" dir="2700000" algn="tl">
                    <a:srgbClr val="000000">
                      <a:alpha val="43137"/>
                    </a:srgbClr>
                  </a:outerShdw>
                </a:effectLst>
              </a:rPr>
              <a:t>SLAVES existed at Rome in </a:t>
            </a:r>
          </a:p>
          <a:p>
            <a:pPr>
              <a:buNone/>
            </a:pPr>
            <a:r>
              <a:rPr lang="en-US" sz="1800" dirty="0" smtClean="0">
                <a:effectLst>
                  <a:outerShdw blurRad="38100" dist="38100" dir="2700000" algn="tl">
                    <a:srgbClr val="000000">
                      <a:alpha val="43137"/>
                    </a:srgbClr>
                  </a:outerShdw>
                </a:effectLst>
              </a:rPr>
              <a:t>the earliest times of which </a:t>
            </a:r>
          </a:p>
          <a:p>
            <a:pPr>
              <a:buNone/>
            </a:pPr>
            <a:r>
              <a:rPr lang="en-US" sz="1800" dirty="0" smtClean="0">
                <a:effectLst>
                  <a:outerShdw blurRad="38100" dist="38100" dir="2700000" algn="tl">
                    <a:srgbClr val="000000">
                      <a:alpha val="43137"/>
                    </a:srgbClr>
                  </a:outerShdw>
                </a:effectLst>
              </a:rPr>
              <a:t>we have any record ; but</a:t>
            </a:r>
          </a:p>
          <a:p>
            <a:pPr>
              <a:buNone/>
            </a:pPr>
            <a:r>
              <a:rPr lang="en-US" sz="1800" dirty="0" smtClean="0">
                <a:effectLst>
                  <a:outerShdw blurRad="38100" dist="38100" dir="2700000" algn="tl">
                    <a:srgbClr val="000000">
                      <a:alpha val="43137"/>
                    </a:srgbClr>
                  </a:outerShdw>
                </a:effectLst>
              </a:rPr>
              <a:t> they do not appear to have </a:t>
            </a:r>
          </a:p>
          <a:p>
            <a:pPr>
              <a:buNone/>
            </a:pPr>
            <a:r>
              <a:rPr lang="en-US" sz="1800" dirty="0" smtClean="0">
                <a:effectLst>
                  <a:outerShdw blurRad="38100" dist="38100" dir="2700000" algn="tl">
                    <a:srgbClr val="000000">
                      <a:alpha val="43137"/>
                    </a:srgbClr>
                  </a:outerShdw>
                </a:effectLst>
              </a:rPr>
              <a:t>been numerous under the</a:t>
            </a:r>
          </a:p>
          <a:p>
            <a:pPr>
              <a:buNone/>
            </a:pPr>
            <a:r>
              <a:rPr lang="en-US" sz="1800" dirty="0" smtClean="0">
                <a:effectLst>
                  <a:outerShdw blurRad="38100" dist="38100" dir="2700000" algn="tl">
                    <a:srgbClr val="000000">
                      <a:alpha val="43137"/>
                    </a:srgbClr>
                  </a:outerShdw>
                </a:effectLst>
              </a:rPr>
              <a:t> kings and in the earliest ages of</a:t>
            </a:r>
          </a:p>
          <a:p>
            <a:pPr>
              <a:buNone/>
            </a:pPr>
            <a:r>
              <a:rPr lang="en-US" sz="1800" dirty="0" smtClean="0">
                <a:effectLst>
                  <a:outerShdw blurRad="38100" dist="38100" dir="2700000" algn="tl">
                    <a:srgbClr val="000000">
                      <a:alpha val="43137"/>
                    </a:srgbClr>
                  </a:outerShdw>
                </a:effectLst>
              </a:rPr>
              <a:t> the Republic. The different </a:t>
            </a:r>
          </a:p>
          <a:p>
            <a:pPr>
              <a:buNone/>
            </a:pPr>
            <a:r>
              <a:rPr lang="en-US" sz="1800" dirty="0" smtClean="0">
                <a:effectLst>
                  <a:outerShdw blurRad="38100" dist="38100" dir="2700000" algn="tl">
                    <a:srgbClr val="000000">
                      <a:alpha val="43137"/>
                    </a:srgbClr>
                  </a:outerShdw>
                </a:effectLst>
              </a:rPr>
              <a:t>trades and the mechanic arts were</a:t>
            </a:r>
          </a:p>
          <a:p>
            <a:pPr>
              <a:buNone/>
            </a:pPr>
            <a:r>
              <a:rPr lang="en-US" sz="1800" dirty="0" smtClean="0">
                <a:effectLst>
                  <a:outerShdw blurRad="38100" dist="38100" dir="2700000" algn="tl">
                    <a:srgbClr val="000000">
                      <a:alpha val="43137"/>
                    </a:srgbClr>
                  </a:outerShdw>
                </a:effectLst>
              </a:rPr>
              <a:t>chiefly carried on by the clients </a:t>
            </a:r>
          </a:p>
          <a:p>
            <a:pPr>
              <a:buNone/>
            </a:pPr>
            <a:r>
              <a:rPr lang="en-US" sz="1800" dirty="0" smtClean="0">
                <a:effectLst>
                  <a:outerShdw blurRad="38100" dist="38100" dir="2700000" algn="tl">
                    <a:srgbClr val="000000">
                      <a:alpha val="43137"/>
                    </a:srgbClr>
                  </a:outerShdw>
                </a:effectLst>
              </a:rPr>
              <a:t>of the patricians. </a:t>
            </a:r>
            <a:endParaRPr lang="bg-BG" sz="1800" b="1" dirty="0">
              <a:effectLst>
                <a:outerShdw blurRad="38100" dist="38100" dir="2700000" algn="tl">
                  <a:srgbClr val="000000">
                    <a:alpha val="43137"/>
                  </a:srgbClr>
                </a:outerShdw>
              </a:effectLst>
            </a:endParaRPr>
          </a:p>
        </p:txBody>
      </p:sp>
      <p:sp>
        <p:nvSpPr>
          <p:cNvPr id="6" name="Контейнер за съдържание 5"/>
          <p:cNvSpPr>
            <a:spLocks noGrp="1"/>
          </p:cNvSpPr>
          <p:nvPr>
            <p:ph sz="half" idx="2"/>
          </p:nvPr>
        </p:nvSpPr>
        <p:spPr>
          <a:xfrm>
            <a:off x="5572132" y="928670"/>
            <a:ext cx="3571868" cy="5715040"/>
          </a:xfrm>
        </p:spPr>
        <p:txBody>
          <a:bodyPr>
            <a:normAutofit/>
          </a:bodyPr>
          <a:lstStyle/>
          <a:p>
            <a:pPr>
              <a:buNone/>
            </a:pPr>
            <a:r>
              <a:rPr lang="en-US" sz="2000" b="1" dirty="0" smtClean="0"/>
              <a:t>      Spartacus – brief history</a:t>
            </a:r>
          </a:p>
          <a:p>
            <a:pPr algn="just">
              <a:buNone/>
            </a:pPr>
            <a:r>
              <a:rPr lang="en-US" sz="2000" b="1" dirty="0" smtClean="0"/>
              <a:t>                         </a:t>
            </a:r>
            <a:r>
              <a:rPr lang="en-US" sz="2000" b="1" dirty="0" smtClean="0">
                <a:effectLst>
                  <a:outerShdw blurRad="38100" dist="38100" dir="2700000" algn="tl">
                    <a:srgbClr val="000000">
                      <a:alpha val="43137"/>
                    </a:srgbClr>
                  </a:outerShdw>
                </a:effectLst>
              </a:rPr>
              <a:t>Spartacus</a:t>
            </a:r>
            <a:r>
              <a:rPr lang="en-US" sz="2000" dirty="0" smtClean="0">
                <a:effectLst>
                  <a:outerShdw blurRad="38100" dist="38100" dir="2700000" algn="tl">
                    <a:srgbClr val="000000">
                      <a:alpha val="43137"/>
                    </a:srgbClr>
                  </a:outerShdw>
                </a:effectLst>
              </a:rPr>
              <a:t> (: </a:t>
            </a:r>
            <a:r>
              <a:rPr lang="en-US" sz="2000" dirty="0" err="1" smtClean="0">
                <a:effectLst>
                  <a:outerShdw blurRad="38100" dist="38100" dir="2700000" algn="tl">
                    <a:srgbClr val="000000">
                      <a:alpha val="43137"/>
                    </a:srgbClr>
                  </a:outerShdw>
                </a:effectLst>
              </a:rPr>
              <a:t>Σπάρτακος</a:t>
            </a:r>
            <a:r>
              <a:rPr lang="en-US" sz="2000" dirty="0" smtClean="0">
                <a:effectLst>
                  <a:outerShdw blurRad="38100" dist="38100" dir="2700000" algn="tl">
                    <a:srgbClr val="000000">
                      <a:alpha val="43137"/>
                    </a:srgbClr>
                  </a:outerShdw>
                </a:effectLst>
              </a:rPr>
              <a:t>, </a:t>
            </a:r>
            <a:r>
              <a:rPr lang="en-US" sz="2000" i="1" dirty="0" err="1" smtClean="0">
                <a:effectLst>
                  <a:outerShdw blurRad="38100" dist="38100" dir="2700000" algn="tl">
                    <a:srgbClr val="000000">
                      <a:alpha val="43137"/>
                    </a:srgbClr>
                  </a:outerShdw>
                </a:effectLst>
              </a:rPr>
              <a:t>Spártakos</a:t>
            </a:r>
            <a:r>
              <a:rPr lang="en-US" sz="2000" dirty="0" smtClean="0">
                <a:effectLst>
                  <a:outerShdw blurRad="38100" dist="38100" dir="2700000" algn="tl">
                    <a:srgbClr val="000000">
                      <a:alpha val="43137"/>
                    </a:srgbClr>
                  </a:outerShdw>
                </a:effectLst>
              </a:rPr>
              <a:t>;  </a:t>
            </a:r>
            <a:r>
              <a:rPr lang="en-US" sz="2000" i="1" dirty="0" smtClean="0">
                <a:effectLst>
                  <a:outerShdw blurRad="38100" dist="38100" dir="2700000" algn="tl">
                    <a:srgbClr val="000000">
                      <a:alpha val="43137"/>
                    </a:srgbClr>
                  </a:outerShdw>
                </a:effectLst>
              </a:rPr>
              <a:t>Spartacus</a:t>
            </a:r>
            <a:r>
              <a:rPr lang="en-US" sz="2000" dirty="0" smtClean="0">
                <a:effectLst>
                  <a:outerShdw blurRad="38100" dist="38100" dir="2700000" algn="tl">
                    <a:srgbClr val="000000">
                      <a:alpha val="43137"/>
                    </a:srgbClr>
                  </a:outerShdw>
                </a:effectLst>
              </a:rPr>
              <a:t>)      (c. 109–71 BCE) was a famous leader of the slaves in the Third Servile war, a major slave uprising  against the Roman Republic.</a:t>
            </a:r>
          </a:p>
          <a:p>
            <a:pPr algn="just">
              <a:buNone/>
            </a:pPr>
            <a:r>
              <a:rPr lang="en-US" sz="2000" b="1" dirty="0" smtClean="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Spartacus's struggle, often interpreted as an example of oppressed </a:t>
            </a:r>
          </a:p>
          <a:p>
            <a:pPr algn="just">
              <a:buNone/>
            </a:pPr>
            <a:r>
              <a:rPr lang="en-US" sz="2000" dirty="0" smtClean="0">
                <a:effectLst>
                  <a:outerShdw blurRad="38100" dist="38100" dir="2700000" algn="tl">
                    <a:srgbClr val="000000">
                      <a:alpha val="43137"/>
                    </a:srgbClr>
                  </a:outerShdw>
                </a:effectLst>
              </a:rPr>
              <a:t>      people fighting for their freedom against a slave-owning  </a:t>
            </a:r>
            <a:r>
              <a:rPr lang="en-US" sz="2000" dirty="0" err="1" smtClean="0">
                <a:effectLst>
                  <a:outerShdw blurRad="38100" dist="38100" dir="2700000" algn="tl">
                    <a:srgbClr val="000000">
                      <a:alpha val="43137"/>
                    </a:srgbClr>
                  </a:outerShdw>
                </a:effectLst>
              </a:rPr>
              <a:t>oligarhy</a:t>
            </a:r>
            <a:r>
              <a:rPr lang="en-US" sz="2000" dirty="0" smtClean="0">
                <a:effectLst>
                  <a:outerShdw blurRad="38100" dist="38100" dir="2700000" algn="tl">
                    <a:srgbClr val="000000">
                      <a:alpha val="43137"/>
                    </a:srgbClr>
                  </a:outerShdw>
                </a:effectLst>
              </a:rPr>
              <a:t>.</a:t>
            </a:r>
            <a:endParaRPr lang="bg-BG" sz="2000" b="1" dirty="0">
              <a:effectLst>
                <a:outerShdw blurRad="38100" dist="38100" dir="2700000" algn="tl">
                  <a:srgbClr val="000000">
                    <a:alpha val="43137"/>
                  </a:srgbClr>
                </a:outerShdw>
              </a:effectLst>
            </a:endParaRPr>
          </a:p>
        </p:txBody>
      </p:sp>
      <p:pic>
        <p:nvPicPr>
          <p:cNvPr id="2050" name="Picture 2" descr="C:\Users\comp\Desktop\ISHA presentation`s pic\28569_Spartacus.jpg"/>
          <p:cNvPicPr>
            <a:picLocks noChangeAspect="1" noChangeArrowheads="1"/>
          </p:cNvPicPr>
          <p:nvPr/>
        </p:nvPicPr>
        <p:blipFill>
          <a:blip r:embed="rId2"/>
          <a:srcRect/>
          <a:stretch>
            <a:fillRect/>
          </a:stretch>
        </p:blipFill>
        <p:spPr bwMode="auto">
          <a:xfrm>
            <a:off x="3857620" y="1357298"/>
            <a:ext cx="2000264" cy="374075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additive="base">
                                        <p:cTn id="13" dur="2000" fill="hold"/>
                                        <p:tgtEl>
                                          <p:spTgt spid="2050"/>
                                        </p:tgtEl>
                                        <p:attrNameLst>
                                          <p:attrName>ppt_x</p:attrName>
                                        </p:attrNameLst>
                                      </p:cBhvr>
                                      <p:tavLst>
                                        <p:tav tm="0">
                                          <p:val>
                                            <p:strVal val="#ppt_x"/>
                                          </p:val>
                                        </p:tav>
                                        <p:tav tm="100000">
                                          <p:val>
                                            <p:strVal val="#ppt_x"/>
                                          </p:val>
                                        </p:tav>
                                      </p:tavLst>
                                    </p:anim>
                                    <p:anim calcmode="lin" valueType="num">
                                      <p:cBhvr additive="base">
                                        <p:cTn id="14" dur="20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20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5">
                                            <p:txEl>
                                              <p:pRg st="0" end="0"/>
                                            </p:txEl>
                                          </p:spTgt>
                                        </p:tgtEl>
                                        <p:attrNameLst>
                                          <p:attrName>ppt_y</p:attrName>
                                        </p:attrNameLst>
                                      </p:cBhvr>
                                      <p:tavLst>
                                        <p:tav tm="0">
                                          <p:val>
                                            <p:strVal val="#ppt_y"/>
                                          </p:val>
                                        </p:tav>
                                        <p:tav tm="100000">
                                          <p:val>
                                            <p:strVal val="#ppt_y"/>
                                          </p:val>
                                        </p:tav>
                                      </p:tavLst>
                                    </p:anim>
                                  </p:childTnLst>
                                </p:cTn>
                              </p:par>
                              <p:par>
                                <p:cTn id="21" presetID="7" presetClass="entr" presetSubtype="8" fill="hold" nodeType="with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 calcmode="lin" valueType="num">
                                      <p:cBhvr additive="base">
                                        <p:cTn id="23" dur="20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5">
                                            <p:txEl>
                                              <p:pRg st="1" end="1"/>
                                            </p:txEl>
                                          </p:spTgt>
                                        </p:tgtEl>
                                        <p:attrNameLst>
                                          <p:attrName>ppt_y</p:attrName>
                                        </p:attrNameLst>
                                      </p:cBhvr>
                                      <p:tavLst>
                                        <p:tav tm="0">
                                          <p:val>
                                            <p:strVal val="#ppt_y"/>
                                          </p:val>
                                        </p:tav>
                                        <p:tav tm="100000">
                                          <p:val>
                                            <p:strVal val="#ppt_y"/>
                                          </p:val>
                                        </p:tav>
                                      </p:tavLst>
                                    </p:anim>
                                  </p:childTnLst>
                                </p:cTn>
                              </p:par>
                              <p:par>
                                <p:cTn id="25" presetID="7" presetClass="entr" presetSubtype="8" fill="hold" nodeType="with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 calcmode="lin" valueType="num">
                                      <p:cBhvr additive="base">
                                        <p:cTn id="27" dur="20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5">
                                            <p:txEl>
                                              <p:pRg st="2" end="2"/>
                                            </p:txEl>
                                          </p:spTgt>
                                        </p:tgtEl>
                                        <p:attrNameLst>
                                          <p:attrName>ppt_y</p:attrName>
                                        </p:attrNameLst>
                                      </p:cBhvr>
                                      <p:tavLst>
                                        <p:tav tm="0">
                                          <p:val>
                                            <p:strVal val="#ppt_y"/>
                                          </p:val>
                                        </p:tav>
                                        <p:tav tm="100000">
                                          <p:val>
                                            <p:strVal val="#ppt_y"/>
                                          </p:val>
                                        </p:tav>
                                      </p:tavLst>
                                    </p:anim>
                                  </p:childTnLst>
                                </p:cTn>
                              </p:par>
                              <p:par>
                                <p:cTn id="29" presetID="7" presetClass="entr" presetSubtype="8" fill="hold" nodeType="with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additive="base">
                                        <p:cTn id="31" dur="20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5">
                                            <p:txEl>
                                              <p:pRg st="3" end="3"/>
                                            </p:txEl>
                                          </p:spTgt>
                                        </p:tgtEl>
                                        <p:attrNameLst>
                                          <p:attrName>ppt_y</p:attrName>
                                        </p:attrNameLst>
                                      </p:cBhvr>
                                      <p:tavLst>
                                        <p:tav tm="0">
                                          <p:val>
                                            <p:strVal val="#ppt_y"/>
                                          </p:val>
                                        </p:tav>
                                        <p:tav tm="100000">
                                          <p:val>
                                            <p:strVal val="#ppt_y"/>
                                          </p:val>
                                        </p:tav>
                                      </p:tavLst>
                                    </p:anim>
                                  </p:childTnLst>
                                </p:cTn>
                              </p:par>
                              <p:par>
                                <p:cTn id="33" presetID="7" presetClass="entr" presetSubtype="8" fill="hold" nodeType="with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 calcmode="lin" valueType="num">
                                      <p:cBhvr additive="base">
                                        <p:cTn id="35" dur="2000" fill="hold"/>
                                        <p:tgtEl>
                                          <p:spTgt spid="5">
                                            <p:txEl>
                                              <p:pRg st="4" end="4"/>
                                            </p:txEl>
                                          </p:spTgt>
                                        </p:tgtEl>
                                        <p:attrNameLst>
                                          <p:attrName>ppt_x</p:attrName>
                                        </p:attrNameLst>
                                      </p:cBhvr>
                                      <p:tavLst>
                                        <p:tav tm="0">
                                          <p:val>
                                            <p:strVal val="0-#ppt_w/2"/>
                                          </p:val>
                                        </p:tav>
                                        <p:tav tm="100000">
                                          <p:val>
                                            <p:strVal val="#ppt_x"/>
                                          </p:val>
                                        </p:tav>
                                      </p:tavLst>
                                    </p:anim>
                                    <p:anim calcmode="lin" valueType="num">
                                      <p:cBhvr additive="base">
                                        <p:cTn id="36" dur="2000" fill="hold"/>
                                        <p:tgtEl>
                                          <p:spTgt spid="5">
                                            <p:txEl>
                                              <p:pRg st="4" end="4"/>
                                            </p:txEl>
                                          </p:spTgt>
                                        </p:tgtEl>
                                        <p:attrNameLst>
                                          <p:attrName>ppt_y</p:attrName>
                                        </p:attrNameLst>
                                      </p:cBhvr>
                                      <p:tavLst>
                                        <p:tav tm="0">
                                          <p:val>
                                            <p:strVal val="#ppt_y"/>
                                          </p:val>
                                        </p:tav>
                                        <p:tav tm="100000">
                                          <p:val>
                                            <p:strVal val="#ppt_y"/>
                                          </p:val>
                                        </p:tav>
                                      </p:tavLst>
                                    </p:anim>
                                  </p:childTnLst>
                                </p:cTn>
                              </p:par>
                              <p:par>
                                <p:cTn id="37" presetID="7" presetClass="entr" presetSubtype="8" fill="hold" nodeType="with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 calcmode="lin" valueType="num">
                                      <p:cBhvr additive="base">
                                        <p:cTn id="39" dur="2000" fill="hold"/>
                                        <p:tgtEl>
                                          <p:spTgt spid="5">
                                            <p:txEl>
                                              <p:pRg st="5" end="5"/>
                                            </p:txEl>
                                          </p:spTgt>
                                        </p:tgtEl>
                                        <p:attrNameLst>
                                          <p:attrName>ppt_x</p:attrName>
                                        </p:attrNameLst>
                                      </p:cBhvr>
                                      <p:tavLst>
                                        <p:tav tm="0">
                                          <p:val>
                                            <p:strVal val="0-#ppt_w/2"/>
                                          </p:val>
                                        </p:tav>
                                        <p:tav tm="100000">
                                          <p:val>
                                            <p:strVal val="#ppt_x"/>
                                          </p:val>
                                        </p:tav>
                                      </p:tavLst>
                                    </p:anim>
                                    <p:anim calcmode="lin" valueType="num">
                                      <p:cBhvr additive="base">
                                        <p:cTn id="40" dur="2000" fill="hold"/>
                                        <p:tgtEl>
                                          <p:spTgt spid="5">
                                            <p:txEl>
                                              <p:pRg st="5" end="5"/>
                                            </p:txEl>
                                          </p:spTgt>
                                        </p:tgtEl>
                                        <p:attrNameLst>
                                          <p:attrName>ppt_y</p:attrName>
                                        </p:attrNameLst>
                                      </p:cBhvr>
                                      <p:tavLst>
                                        <p:tav tm="0">
                                          <p:val>
                                            <p:strVal val="#ppt_y"/>
                                          </p:val>
                                        </p:tav>
                                        <p:tav tm="100000">
                                          <p:val>
                                            <p:strVal val="#ppt_y"/>
                                          </p:val>
                                        </p:tav>
                                      </p:tavLst>
                                    </p:anim>
                                  </p:childTnLst>
                                </p:cTn>
                              </p:par>
                              <p:par>
                                <p:cTn id="41" presetID="7" presetClass="entr" presetSubtype="8" fill="hold" nodeType="with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2000" fill="hold"/>
                                        <p:tgtEl>
                                          <p:spTgt spid="5">
                                            <p:txEl>
                                              <p:pRg st="6" end="6"/>
                                            </p:txEl>
                                          </p:spTgt>
                                        </p:tgtEl>
                                        <p:attrNameLst>
                                          <p:attrName>ppt_x</p:attrName>
                                        </p:attrNameLst>
                                      </p:cBhvr>
                                      <p:tavLst>
                                        <p:tav tm="0">
                                          <p:val>
                                            <p:strVal val="0-#ppt_w/2"/>
                                          </p:val>
                                        </p:tav>
                                        <p:tav tm="100000">
                                          <p:val>
                                            <p:strVal val="#ppt_x"/>
                                          </p:val>
                                        </p:tav>
                                      </p:tavLst>
                                    </p:anim>
                                    <p:anim calcmode="lin" valueType="num">
                                      <p:cBhvr additive="base">
                                        <p:cTn id="44" dur="2000" fill="hold"/>
                                        <p:tgtEl>
                                          <p:spTgt spid="5">
                                            <p:txEl>
                                              <p:pRg st="6" end="6"/>
                                            </p:txEl>
                                          </p:spTgt>
                                        </p:tgtEl>
                                        <p:attrNameLst>
                                          <p:attrName>ppt_y</p:attrName>
                                        </p:attrNameLst>
                                      </p:cBhvr>
                                      <p:tavLst>
                                        <p:tav tm="0">
                                          <p:val>
                                            <p:strVal val="#ppt_y"/>
                                          </p:val>
                                        </p:tav>
                                        <p:tav tm="100000">
                                          <p:val>
                                            <p:strVal val="#ppt_y"/>
                                          </p:val>
                                        </p:tav>
                                      </p:tavLst>
                                    </p:anim>
                                  </p:childTnLst>
                                </p:cTn>
                              </p:par>
                              <p:par>
                                <p:cTn id="45" presetID="7" presetClass="entr" presetSubtype="8" fill="hold" nodeType="with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 calcmode="lin" valueType="num">
                                      <p:cBhvr additive="base">
                                        <p:cTn id="47" dur="2000" fill="hold"/>
                                        <p:tgtEl>
                                          <p:spTgt spid="5">
                                            <p:txEl>
                                              <p:pRg st="7" end="7"/>
                                            </p:txEl>
                                          </p:spTgt>
                                        </p:tgtEl>
                                        <p:attrNameLst>
                                          <p:attrName>ppt_x</p:attrName>
                                        </p:attrNameLst>
                                      </p:cBhvr>
                                      <p:tavLst>
                                        <p:tav tm="0">
                                          <p:val>
                                            <p:strVal val="0-#ppt_w/2"/>
                                          </p:val>
                                        </p:tav>
                                        <p:tav tm="100000">
                                          <p:val>
                                            <p:strVal val="#ppt_x"/>
                                          </p:val>
                                        </p:tav>
                                      </p:tavLst>
                                    </p:anim>
                                    <p:anim calcmode="lin" valueType="num">
                                      <p:cBhvr additive="base">
                                        <p:cTn id="48" dur="2000" fill="hold"/>
                                        <p:tgtEl>
                                          <p:spTgt spid="5">
                                            <p:txEl>
                                              <p:pRg st="7" end="7"/>
                                            </p:txEl>
                                          </p:spTgt>
                                        </p:tgtEl>
                                        <p:attrNameLst>
                                          <p:attrName>ppt_y</p:attrName>
                                        </p:attrNameLst>
                                      </p:cBhvr>
                                      <p:tavLst>
                                        <p:tav tm="0">
                                          <p:val>
                                            <p:strVal val="#ppt_y"/>
                                          </p:val>
                                        </p:tav>
                                        <p:tav tm="100000">
                                          <p:val>
                                            <p:strVal val="#ppt_y"/>
                                          </p:val>
                                        </p:tav>
                                      </p:tavLst>
                                    </p:anim>
                                  </p:childTnLst>
                                </p:cTn>
                              </p:par>
                              <p:par>
                                <p:cTn id="49" presetID="7" presetClass="entr" presetSubtype="8" fill="hold" nodeType="with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anim calcmode="lin" valueType="num">
                                      <p:cBhvr additive="base">
                                        <p:cTn id="51" dur="2000" fill="hold"/>
                                        <p:tgtEl>
                                          <p:spTgt spid="5">
                                            <p:txEl>
                                              <p:pRg st="8" end="8"/>
                                            </p:txEl>
                                          </p:spTgt>
                                        </p:tgtEl>
                                        <p:attrNameLst>
                                          <p:attrName>ppt_x</p:attrName>
                                        </p:attrNameLst>
                                      </p:cBhvr>
                                      <p:tavLst>
                                        <p:tav tm="0">
                                          <p:val>
                                            <p:strVal val="0-#ppt_w/2"/>
                                          </p:val>
                                        </p:tav>
                                        <p:tav tm="100000">
                                          <p:val>
                                            <p:strVal val="#ppt_x"/>
                                          </p:val>
                                        </p:tav>
                                      </p:tavLst>
                                    </p:anim>
                                    <p:anim calcmode="lin" valueType="num">
                                      <p:cBhvr additive="base">
                                        <p:cTn id="52" dur="2000" fill="hold"/>
                                        <p:tgtEl>
                                          <p:spTgt spid="5">
                                            <p:txEl>
                                              <p:pRg st="8" end="8"/>
                                            </p:txEl>
                                          </p:spTgt>
                                        </p:tgtEl>
                                        <p:attrNameLst>
                                          <p:attrName>ppt_y</p:attrName>
                                        </p:attrNameLst>
                                      </p:cBhvr>
                                      <p:tavLst>
                                        <p:tav tm="0">
                                          <p:val>
                                            <p:strVal val="#ppt_y"/>
                                          </p:val>
                                        </p:tav>
                                        <p:tav tm="100000">
                                          <p:val>
                                            <p:strVal val="#ppt_y"/>
                                          </p:val>
                                        </p:tav>
                                      </p:tavLst>
                                    </p:anim>
                                  </p:childTnLst>
                                </p:cTn>
                              </p:par>
                              <p:par>
                                <p:cTn id="53" presetID="7" presetClass="entr" presetSubtype="8" fill="hold" nodeType="withEffect">
                                  <p:stCondLst>
                                    <p:cond delay="0"/>
                                  </p:stCondLst>
                                  <p:childTnLst>
                                    <p:set>
                                      <p:cBhvr>
                                        <p:cTn id="54" dur="1" fill="hold">
                                          <p:stCondLst>
                                            <p:cond delay="0"/>
                                          </p:stCondLst>
                                        </p:cTn>
                                        <p:tgtEl>
                                          <p:spTgt spid="5">
                                            <p:txEl>
                                              <p:pRg st="9" end="9"/>
                                            </p:txEl>
                                          </p:spTgt>
                                        </p:tgtEl>
                                        <p:attrNameLst>
                                          <p:attrName>style.visibility</p:attrName>
                                        </p:attrNameLst>
                                      </p:cBhvr>
                                      <p:to>
                                        <p:strVal val="visible"/>
                                      </p:to>
                                    </p:set>
                                    <p:anim calcmode="lin" valueType="num">
                                      <p:cBhvr additive="base">
                                        <p:cTn id="55" dur="2000" fill="hold"/>
                                        <p:tgtEl>
                                          <p:spTgt spid="5">
                                            <p:txEl>
                                              <p:pRg st="9" end="9"/>
                                            </p:txEl>
                                          </p:spTgt>
                                        </p:tgtEl>
                                        <p:attrNameLst>
                                          <p:attrName>ppt_x</p:attrName>
                                        </p:attrNameLst>
                                      </p:cBhvr>
                                      <p:tavLst>
                                        <p:tav tm="0">
                                          <p:val>
                                            <p:strVal val="0-#ppt_w/2"/>
                                          </p:val>
                                        </p:tav>
                                        <p:tav tm="100000">
                                          <p:val>
                                            <p:strVal val="#ppt_x"/>
                                          </p:val>
                                        </p:tav>
                                      </p:tavLst>
                                    </p:anim>
                                    <p:anim calcmode="lin" valueType="num">
                                      <p:cBhvr additive="base">
                                        <p:cTn id="56" dur="2000" fill="hold"/>
                                        <p:tgtEl>
                                          <p:spTgt spid="5">
                                            <p:txEl>
                                              <p:pRg st="9" end="9"/>
                                            </p:txEl>
                                          </p:spTgt>
                                        </p:tgtEl>
                                        <p:attrNameLst>
                                          <p:attrName>ppt_y</p:attrName>
                                        </p:attrNameLst>
                                      </p:cBhvr>
                                      <p:tavLst>
                                        <p:tav tm="0">
                                          <p:val>
                                            <p:strVal val="#ppt_y"/>
                                          </p:val>
                                        </p:tav>
                                        <p:tav tm="100000">
                                          <p:val>
                                            <p:strVal val="#ppt_y"/>
                                          </p:val>
                                        </p:tav>
                                      </p:tavLst>
                                    </p:anim>
                                  </p:childTnLst>
                                </p:cTn>
                              </p:par>
                              <p:par>
                                <p:cTn id="57" presetID="7" presetClass="entr" presetSubtype="8" fill="hold" nodeType="withEffect">
                                  <p:stCondLst>
                                    <p:cond delay="0"/>
                                  </p:stCondLst>
                                  <p:childTnLst>
                                    <p:set>
                                      <p:cBhvr>
                                        <p:cTn id="58" dur="1" fill="hold">
                                          <p:stCondLst>
                                            <p:cond delay="0"/>
                                          </p:stCondLst>
                                        </p:cTn>
                                        <p:tgtEl>
                                          <p:spTgt spid="5">
                                            <p:txEl>
                                              <p:pRg st="10" end="10"/>
                                            </p:txEl>
                                          </p:spTgt>
                                        </p:tgtEl>
                                        <p:attrNameLst>
                                          <p:attrName>style.visibility</p:attrName>
                                        </p:attrNameLst>
                                      </p:cBhvr>
                                      <p:to>
                                        <p:strVal val="visible"/>
                                      </p:to>
                                    </p:set>
                                    <p:anim calcmode="lin" valueType="num">
                                      <p:cBhvr additive="base">
                                        <p:cTn id="59" dur="2000" fill="hold"/>
                                        <p:tgtEl>
                                          <p:spTgt spid="5">
                                            <p:txEl>
                                              <p:pRg st="10" end="10"/>
                                            </p:txEl>
                                          </p:spTgt>
                                        </p:tgtEl>
                                        <p:attrNameLst>
                                          <p:attrName>ppt_x</p:attrName>
                                        </p:attrNameLst>
                                      </p:cBhvr>
                                      <p:tavLst>
                                        <p:tav tm="0">
                                          <p:val>
                                            <p:strVal val="0-#ppt_w/2"/>
                                          </p:val>
                                        </p:tav>
                                        <p:tav tm="100000">
                                          <p:val>
                                            <p:strVal val="#ppt_x"/>
                                          </p:val>
                                        </p:tav>
                                      </p:tavLst>
                                    </p:anim>
                                    <p:anim calcmode="lin" valueType="num">
                                      <p:cBhvr additive="base">
                                        <p:cTn id="60" dur="2000" fill="hold"/>
                                        <p:tgtEl>
                                          <p:spTgt spid="5">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7" presetClass="entr" presetSubtype="2" fill="hold" nodeType="clickEffect">
                                  <p:stCondLst>
                                    <p:cond delay="0"/>
                                  </p:stCondLst>
                                  <p:childTnLst>
                                    <p:set>
                                      <p:cBhvr>
                                        <p:cTn id="64" dur="1" fill="hold">
                                          <p:stCondLst>
                                            <p:cond delay="0"/>
                                          </p:stCondLst>
                                        </p:cTn>
                                        <p:tgtEl>
                                          <p:spTgt spid="6">
                                            <p:txEl>
                                              <p:pRg st="0" end="0"/>
                                            </p:txEl>
                                          </p:spTgt>
                                        </p:tgtEl>
                                        <p:attrNameLst>
                                          <p:attrName>style.visibility</p:attrName>
                                        </p:attrNameLst>
                                      </p:cBhvr>
                                      <p:to>
                                        <p:strVal val="visible"/>
                                      </p:to>
                                    </p:set>
                                    <p:anim calcmode="lin" valueType="num">
                                      <p:cBhvr additive="base">
                                        <p:cTn id="65" dur="20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66" dur="2000" fill="hold"/>
                                        <p:tgtEl>
                                          <p:spTgt spid="6">
                                            <p:txEl>
                                              <p:pRg st="0" end="0"/>
                                            </p:txEl>
                                          </p:spTgt>
                                        </p:tgtEl>
                                        <p:attrNameLst>
                                          <p:attrName>ppt_y</p:attrName>
                                        </p:attrNameLst>
                                      </p:cBhvr>
                                      <p:tavLst>
                                        <p:tav tm="0">
                                          <p:val>
                                            <p:strVal val="#ppt_y"/>
                                          </p:val>
                                        </p:tav>
                                        <p:tav tm="100000">
                                          <p:val>
                                            <p:strVal val="#ppt_y"/>
                                          </p:val>
                                        </p:tav>
                                      </p:tavLst>
                                    </p:anim>
                                  </p:childTnLst>
                                </p:cTn>
                              </p:par>
                              <p:par>
                                <p:cTn id="67" presetID="7" presetClass="entr" presetSubtype="2" fill="hold" nodeType="withEffect">
                                  <p:stCondLst>
                                    <p:cond delay="0"/>
                                  </p:stCondLst>
                                  <p:childTnLst>
                                    <p:set>
                                      <p:cBhvr>
                                        <p:cTn id="68" dur="1" fill="hold">
                                          <p:stCondLst>
                                            <p:cond delay="0"/>
                                          </p:stCondLst>
                                        </p:cTn>
                                        <p:tgtEl>
                                          <p:spTgt spid="6">
                                            <p:txEl>
                                              <p:pRg st="1" end="1"/>
                                            </p:txEl>
                                          </p:spTgt>
                                        </p:tgtEl>
                                        <p:attrNameLst>
                                          <p:attrName>style.visibility</p:attrName>
                                        </p:attrNameLst>
                                      </p:cBhvr>
                                      <p:to>
                                        <p:strVal val="visible"/>
                                      </p:to>
                                    </p:set>
                                    <p:anim calcmode="lin" valueType="num">
                                      <p:cBhvr additive="base">
                                        <p:cTn id="69" dur="2000" fill="hold"/>
                                        <p:tgtEl>
                                          <p:spTgt spid="6">
                                            <p:txEl>
                                              <p:pRg st="1" end="1"/>
                                            </p:txEl>
                                          </p:spTgt>
                                        </p:tgtEl>
                                        <p:attrNameLst>
                                          <p:attrName>ppt_x</p:attrName>
                                        </p:attrNameLst>
                                      </p:cBhvr>
                                      <p:tavLst>
                                        <p:tav tm="0">
                                          <p:val>
                                            <p:strVal val="1+#ppt_w/2"/>
                                          </p:val>
                                        </p:tav>
                                        <p:tav tm="100000">
                                          <p:val>
                                            <p:strVal val="#ppt_x"/>
                                          </p:val>
                                        </p:tav>
                                      </p:tavLst>
                                    </p:anim>
                                    <p:anim calcmode="lin" valueType="num">
                                      <p:cBhvr additive="base">
                                        <p:cTn id="70" dur="2000" fill="hold"/>
                                        <p:tgtEl>
                                          <p:spTgt spid="6">
                                            <p:txEl>
                                              <p:pRg st="1" end="1"/>
                                            </p:txEl>
                                          </p:spTgt>
                                        </p:tgtEl>
                                        <p:attrNameLst>
                                          <p:attrName>ppt_y</p:attrName>
                                        </p:attrNameLst>
                                      </p:cBhvr>
                                      <p:tavLst>
                                        <p:tav tm="0">
                                          <p:val>
                                            <p:strVal val="#ppt_y"/>
                                          </p:val>
                                        </p:tav>
                                        <p:tav tm="100000">
                                          <p:val>
                                            <p:strVal val="#ppt_y"/>
                                          </p:val>
                                        </p:tav>
                                      </p:tavLst>
                                    </p:anim>
                                  </p:childTnLst>
                                </p:cTn>
                              </p:par>
                              <p:par>
                                <p:cTn id="71" presetID="7" presetClass="entr" presetSubtype="2" fill="hold" nodeType="withEffect">
                                  <p:stCondLst>
                                    <p:cond delay="0"/>
                                  </p:stCondLst>
                                  <p:childTnLst>
                                    <p:set>
                                      <p:cBhvr>
                                        <p:cTn id="72" dur="1" fill="hold">
                                          <p:stCondLst>
                                            <p:cond delay="0"/>
                                          </p:stCondLst>
                                        </p:cTn>
                                        <p:tgtEl>
                                          <p:spTgt spid="6">
                                            <p:txEl>
                                              <p:pRg st="2" end="2"/>
                                            </p:txEl>
                                          </p:spTgt>
                                        </p:tgtEl>
                                        <p:attrNameLst>
                                          <p:attrName>style.visibility</p:attrName>
                                        </p:attrNameLst>
                                      </p:cBhvr>
                                      <p:to>
                                        <p:strVal val="visible"/>
                                      </p:to>
                                    </p:set>
                                    <p:anim calcmode="lin" valueType="num">
                                      <p:cBhvr additive="base">
                                        <p:cTn id="73" dur="2000" fill="hold"/>
                                        <p:tgtEl>
                                          <p:spTgt spid="6">
                                            <p:txEl>
                                              <p:pRg st="2" end="2"/>
                                            </p:txEl>
                                          </p:spTgt>
                                        </p:tgtEl>
                                        <p:attrNameLst>
                                          <p:attrName>ppt_x</p:attrName>
                                        </p:attrNameLst>
                                      </p:cBhvr>
                                      <p:tavLst>
                                        <p:tav tm="0">
                                          <p:val>
                                            <p:strVal val="1+#ppt_w/2"/>
                                          </p:val>
                                        </p:tav>
                                        <p:tav tm="100000">
                                          <p:val>
                                            <p:strVal val="#ppt_x"/>
                                          </p:val>
                                        </p:tav>
                                      </p:tavLst>
                                    </p:anim>
                                    <p:anim calcmode="lin" valueType="num">
                                      <p:cBhvr additive="base">
                                        <p:cTn id="74" dur="2000" fill="hold"/>
                                        <p:tgtEl>
                                          <p:spTgt spid="6">
                                            <p:txEl>
                                              <p:pRg st="2" end="2"/>
                                            </p:txEl>
                                          </p:spTgt>
                                        </p:tgtEl>
                                        <p:attrNameLst>
                                          <p:attrName>ppt_y</p:attrName>
                                        </p:attrNameLst>
                                      </p:cBhvr>
                                      <p:tavLst>
                                        <p:tav tm="0">
                                          <p:val>
                                            <p:strVal val="#ppt_y"/>
                                          </p:val>
                                        </p:tav>
                                        <p:tav tm="100000">
                                          <p:val>
                                            <p:strVal val="#ppt_y"/>
                                          </p:val>
                                        </p:tav>
                                      </p:tavLst>
                                    </p:anim>
                                  </p:childTnLst>
                                </p:cTn>
                              </p:par>
                              <p:par>
                                <p:cTn id="75" presetID="7" presetClass="entr" presetSubtype="2" fill="hold" nodeType="withEffect">
                                  <p:stCondLst>
                                    <p:cond delay="0"/>
                                  </p:stCondLst>
                                  <p:childTnLst>
                                    <p:set>
                                      <p:cBhvr>
                                        <p:cTn id="76" dur="1" fill="hold">
                                          <p:stCondLst>
                                            <p:cond delay="0"/>
                                          </p:stCondLst>
                                        </p:cTn>
                                        <p:tgtEl>
                                          <p:spTgt spid="6">
                                            <p:txEl>
                                              <p:pRg st="3" end="3"/>
                                            </p:txEl>
                                          </p:spTgt>
                                        </p:tgtEl>
                                        <p:attrNameLst>
                                          <p:attrName>style.visibility</p:attrName>
                                        </p:attrNameLst>
                                      </p:cBhvr>
                                      <p:to>
                                        <p:strVal val="visible"/>
                                      </p:to>
                                    </p:set>
                                    <p:anim calcmode="lin" valueType="num">
                                      <p:cBhvr additive="base">
                                        <p:cTn id="77" dur="2000" fill="hold"/>
                                        <p:tgtEl>
                                          <p:spTgt spid="6">
                                            <p:txEl>
                                              <p:pRg st="3" end="3"/>
                                            </p:txEl>
                                          </p:spTgt>
                                        </p:tgtEl>
                                        <p:attrNameLst>
                                          <p:attrName>ppt_x</p:attrName>
                                        </p:attrNameLst>
                                      </p:cBhvr>
                                      <p:tavLst>
                                        <p:tav tm="0">
                                          <p:val>
                                            <p:strVal val="1+#ppt_w/2"/>
                                          </p:val>
                                        </p:tav>
                                        <p:tav tm="100000">
                                          <p:val>
                                            <p:strVal val="#ppt_x"/>
                                          </p:val>
                                        </p:tav>
                                      </p:tavLst>
                                    </p:anim>
                                    <p:anim calcmode="lin" valueType="num">
                                      <p:cBhvr additive="base">
                                        <p:cTn id="78" dur="2000" fill="hold"/>
                                        <p:tgtEl>
                                          <p:spTgt spid="6">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Контейнер за съдържание 4"/>
          <p:cNvSpPr>
            <a:spLocks noGrp="1"/>
          </p:cNvSpPr>
          <p:nvPr>
            <p:ph idx="1"/>
          </p:nvPr>
        </p:nvSpPr>
        <p:spPr>
          <a:xfrm>
            <a:off x="4572000" y="273050"/>
            <a:ext cx="4357718" cy="5942032"/>
          </a:xfrm>
        </p:spPr>
        <p:txBody>
          <a:bodyPr>
            <a:normAutofit/>
          </a:bodyPr>
          <a:lstStyle/>
          <a:p>
            <a:pPr>
              <a:buNone/>
            </a:pPr>
            <a:r>
              <a:rPr lang="en-US" sz="2000" dirty="0" smtClean="0"/>
              <a:t> </a:t>
            </a:r>
          </a:p>
          <a:p>
            <a:pPr>
              <a:buNone/>
            </a:pPr>
            <a:r>
              <a:rPr lang="en-US" sz="2000" dirty="0" smtClean="0"/>
              <a:t>      </a:t>
            </a:r>
            <a:r>
              <a:rPr lang="en-US" sz="2000" b="1" dirty="0" smtClean="0"/>
              <a:t>Effects  of Christianity on their condition</a:t>
            </a:r>
          </a:p>
          <a:p>
            <a:pPr algn="just">
              <a:buNone/>
            </a:pPr>
            <a:r>
              <a:rPr lang="en-US" sz="2000" b="1" dirty="0" smtClean="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 In the early years of Christianity, slavery was a normal feature of the economy and society in the Roman Empire. Slavery was the bedrock of the Roman and World economy.   </a:t>
            </a:r>
          </a:p>
          <a:p>
            <a:pPr algn="just">
              <a:buNone/>
            </a:pPr>
            <a:r>
              <a:rPr lang="en-US" sz="2000" dirty="0" smtClean="0">
                <a:effectLst>
                  <a:outerShdw blurRad="38100" dist="38100" dir="2700000" algn="tl">
                    <a:srgbClr val="000000">
                      <a:alpha val="43137"/>
                    </a:srgbClr>
                  </a:outerShdw>
                </a:effectLst>
              </a:rPr>
              <a:t>             Most slaves were employed in domestic service in households and likely had an easier life than slaves working the land, or in mines or on ships.</a:t>
            </a:r>
          </a:p>
          <a:p>
            <a:pPr algn="just">
              <a:buNone/>
            </a:pPr>
            <a:r>
              <a:rPr lang="en-US" sz="2000" dirty="0" smtClean="0">
                <a:effectLst>
                  <a:outerShdw blurRad="38100" dist="38100" dir="2700000" algn="tl">
                    <a:srgbClr val="000000">
                      <a:alpha val="43137"/>
                    </a:srgbClr>
                  </a:outerShdw>
                </a:effectLst>
              </a:rPr>
              <a:t>             Nevertheless, early Christianity rarely </a:t>
            </a:r>
            <a:r>
              <a:rPr lang="en-US" sz="2000" dirty="0" err="1" smtClean="0">
                <a:effectLst>
                  <a:outerShdw blurRad="38100" dist="38100" dir="2700000" algn="tl">
                    <a:srgbClr val="000000">
                      <a:alpha val="43137"/>
                    </a:srgbClr>
                  </a:outerShdw>
                </a:effectLst>
              </a:rPr>
              <a:t>criticised</a:t>
            </a:r>
            <a:r>
              <a:rPr lang="en-US" sz="2000" dirty="0" smtClean="0">
                <a:effectLst>
                  <a:outerShdw blurRad="38100" dist="38100" dir="2700000" algn="tl">
                    <a:srgbClr val="000000">
                      <a:alpha val="43137"/>
                    </a:srgbClr>
                  </a:outerShdw>
                </a:effectLst>
              </a:rPr>
              <a:t> the actual </a:t>
            </a:r>
            <a:r>
              <a:rPr lang="en-US" sz="2000" i="1" dirty="0" smtClean="0">
                <a:effectLst>
                  <a:outerShdw blurRad="38100" dist="38100" dir="2700000" algn="tl">
                    <a:srgbClr val="000000">
                      <a:alpha val="43137"/>
                    </a:srgbClr>
                  </a:outerShdw>
                </a:effectLst>
              </a:rPr>
              <a:t>institution</a:t>
            </a:r>
            <a:r>
              <a:rPr lang="en-US" sz="2000" dirty="0" smtClean="0">
                <a:effectLst>
                  <a:outerShdw blurRad="38100" dist="38100" dir="2700000" algn="tl">
                    <a:srgbClr val="000000">
                      <a:alpha val="43137"/>
                    </a:srgbClr>
                  </a:outerShdw>
                </a:effectLst>
              </a:rPr>
              <a:t> of slavery.</a:t>
            </a:r>
            <a:endParaRPr lang="bg-BG" sz="2000" b="1" dirty="0">
              <a:effectLst>
                <a:outerShdw blurRad="38100" dist="38100" dir="2700000" algn="tl">
                  <a:srgbClr val="000000">
                    <a:alpha val="43137"/>
                  </a:srgbClr>
                </a:outerShdw>
              </a:effectLst>
            </a:endParaRPr>
          </a:p>
        </p:txBody>
      </p:sp>
      <p:sp>
        <p:nvSpPr>
          <p:cNvPr id="6" name="Текстов контейнер 5"/>
          <p:cNvSpPr>
            <a:spLocks noGrp="1"/>
          </p:cNvSpPr>
          <p:nvPr>
            <p:ph type="body" sz="half" idx="2"/>
          </p:nvPr>
        </p:nvSpPr>
        <p:spPr>
          <a:xfrm>
            <a:off x="457200" y="285729"/>
            <a:ext cx="4257675" cy="3571899"/>
          </a:xfrm>
        </p:spPr>
        <p:txBody>
          <a:bodyPr>
            <a:normAutofit/>
          </a:bodyPr>
          <a:lstStyle/>
          <a:p>
            <a:r>
              <a:rPr lang="en-US" sz="2000" b="1" dirty="0" smtClean="0"/>
              <a:t>    </a:t>
            </a:r>
            <a:endParaRPr lang="bg-BG" sz="2000" b="1" dirty="0"/>
          </a:p>
        </p:txBody>
      </p:sp>
      <p:pic>
        <p:nvPicPr>
          <p:cNvPr id="1026" name="Picture 2" descr="C:\Users\comp\Desktop\ISHA presentation`s pic\slave-market.jpg"/>
          <p:cNvPicPr>
            <a:picLocks noChangeAspect="1" noChangeArrowheads="1"/>
          </p:cNvPicPr>
          <p:nvPr/>
        </p:nvPicPr>
        <p:blipFill>
          <a:blip r:embed="rId2"/>
          <a:srcRect/>
          <a:stretch>
            <a:fillRect/>
          </a:stretch>
        </p:blipFill>
        <p:spPr bwMode="auto">
          <a:xfrm>
            <a:off x="500034" y="1643050"/>
            <a:ext cx="3714776" cy="2714644"/>
          </a:xfrm>
          <a:prstGeom prst="rect">
            <a:avLst/>
          </a:prstGeom>
          <a:ln w="228600" cap="sq" cmpd="thickThin">
            <a:solidFill>
              <a:srgbClr val="000000"/>
            </a:solidFill>
            <a:prstDash val="solid"/>
            <a:miter lim="800000"/>
          </a:ln>
          <a:effectLst>
            <a:innerShdw blurRad="76200">
              <a:srgbClr val="000000"/>
            </a:innerShdw>
          </a:effectLst>
        </p:spPr>
      </p:pic>
      <p:sp>
        <p:nvSpPr>
          <p:cNvPr id="7" name="Текстово поле 6"/>
          <p:cNvSpPr txBox="1"/>
          <p:nvPr/>
        </p:nvSpPr>
        <p:spPr>
          <a:xfrm rot="19757678">
            <a:off x="3748425" y="4443079"/>
            <a:ext cx="1541466"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rPr>
              <a:t>Slave-market</a:t>
            </a:r>
            <a:endParaRPr lang="bg-BG"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2000" fill="hold"/>
                                        <p:tgtEl>
                                          <p:spTgt spid="1026"/>
                                        </p:tgtEl>
                                        <p:attrNameLst>
                                          <p:attrName>ppt_x</p:attrName>
                                        </p:attrNameLst>
                                      </p:cBhvr>
                                      <p:tavLst>
                                        <p:tav tm="0">
                                          <p:val>
                                            <p:strVal val="0-#ppt_w/2"/>
                                          </p:val>
                                        </p:tav>
                                        <p:tav tm="100000">
                                          <p:val>
                                            <p:strVal val="#ppt_x"/>
                                          </p:val>
                                        </p:tav>
                                      </p:tavLst>
                                    </p:anim>
                                    <p:anim calcmode="lin" valueType="num">
                                      <p:cBhvr additive="base">
                                        <p:cTn id="14" dur="2000" fill="hold"/>
                                        <p:tgtEl>
                                          <p:spTgt spid="102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ppt_x"/>
                                          </p:val>
                                        </p:tav>
                                        <p:tav tm="100000">
                                          <p:val>
                                            <p:strVal val="#ppt_x"/>
                                          </p:val>
                                        </p:tav>
                                      </p:tavLst>
                                    </p:anim>
                                    <p:anim calcmode="lin" valueType="num">
                                      <p:cBhvr additive="base">
                                        <p:cTn id="20"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2"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20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5">
                                            <p:txEl>
                                              <p:pRg st="2" end="2"/>
                                            </p:txEl>
                                          </p:spTgt>
                                        </p:tgtEl>
                                        <p:attrNameLst>
                                          <p:attrName>ppt_y</p:attrName>
                                        </p:attrNameLst>
                                      </p:cBhvr>
                                      <p:tavLst>
                                        <p:tav tm="0">
                                          <p:val>
                                            <p:strVal val="#ppt_y"/>
                                          </p:val>
                                        </p:tav>
                                        <p:tav tm="100000">
                                          <p:val>
                                            <p:strVal val="#ppt_y"/>
                                          </p:val>
                                        </p:tav>
                                      </p:tavLst>
                                    </p:anim>
                                  </p:childTnLst>
                                </p:cTn>
                              </p:par>
                              <p:par>
                                <p:cTn id="27" presetID="7" presetClass="entr" presetSubtype="2" fill="hold" nodeType="with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 calcmode="lin" valueType="num">
                                      <p:cBhvr additive="base">
                                        <p:cTn id="29" dur="2000" fill="hold"/>
                                        <p:tgtEl>
                                          <p:spTgt spid="5">
                                            <p:txEl>
                                              <p:pRg st="3" end="3"/>
                                            </p:txEl>
                                          </p:spTgt>
                                        </p:tgtEl>
                                        <p:attrNameLst>
                                          <p:attrName>ppt_x</p:attrName>
                                        </p:attrNameLst>
                                      </p:cBhvr>
                                      <p:tavLst>
                                        <p:tav tm="0">
                                          <p:val>
                                            <p:strVal val="1+#ppt_w/2"/>
                                          </p:val>
                                        </p:tav>
                                        <p:tav tm="100000">
                                          <p:val>
                                            <p:strVal val="#ppt_x"/>
                                          </p:val>
                                        </p:tav>
                                      </p:tavLst>
                                    </p:anim>
                                    <p:anim calcmode="lin" valueType="num">
                                      <p:cBhvr additive="base">
                                        <p:cTn id="30" dur="2000" fill="hold"/>
                                        <p:tgtEl>
                                          <p:spTgt spid="5">
                                            <p:txEl>
                                              <p:pRg st="3" end="3"/>
                                            </p:txEl>
                                          </p:spTgt>
                                        </p:tgtEl>
                                        <p:attrNameLst>
                                          <p:attrName>ppt_y</p:attrName>
                                        </p:attrNameLst>
                                      </p:cBhvr>
                                      <p:tavLst>
                                        <p:tav tm="0">
                                          <p:val>
                                            <p:strVal val="#ppt_y"/>
                                          </p:val>
                                        </p:tav>
                                        <p:tav tm="100000">
                                          <p:val>
                                            <p:strVal val="#ppt_y"/>
                                          </p:val>
                                        </p:tav>
                                      </p:tavLst>
                                    </p:anim>
                                  </p:childTnLst>
                                </p:cTn>
                              </p:par>
                              <p:par>
                                <p:cTn id="31" presetID="7" presetClass="entr" presetSubtype="2" fill="hold" nodeType="with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 calcmode="lin" valueType="num">
                                      <p:cBhvr additive="base">
                                        <p:cTn id="33" dur="2000" fill="hold"/>
                                        <p:tgtEl>
                                          <p:spTgt spid="5">
                                            <p:txEl>
                                              <p:pRg st="4" end="4"/>
                                            </p:txEl>
                                          </p:spTgt>
                                        </p:tgtEl>
                                        <p:attrNameLst>
                                          <p:attrName>ppt_x</p:attrName>
                                        </p:attrNameLst>
                                      </p:cBhvr>
                                      <p:tavLst>
                                        <p:tav tm="0">
                                          <p:val>
                                            <p:strVal val="1+#ppt_w/2"/>
                                          </p:val>
                                        </p:tav>
                                        <p:tav tm="100000">
                                          <p:val>
                                            <p:strVal val="#ppt_x"/>
                                          </p:val>
                                        </p:tav>
                                      </p:tavLst>
                                    </p:anim>
                                    <p:anim calcmode="lin" valueType="num">
                                      <p:cBhvr additive="base">
                                        <p:cTn id="34" dur="20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500430" y="214290"/>
            <a:ext cx="5186370" cy="1071570"/>
          </a:xfrm>
        </p:spPr>
        <p:txBody>
          <a:bodyPr>
            <a:normAutofit fontScale="90000"/>
          </a:bodyPr>
          <a:lstStyle/>
          <a:p>
            <a:r>
              <a:rPr lang="en-US" sz="2400" b="1" u="sng" dirty="0" smtClean="0"/>
              <a:t> Slavery in Africa</a:t>
            </a:r>
            <a:br>
              <a:rPr lang="en-US" sz="2400" b="1" u="sng" dirty="0" smtClean="0"/>
            </a:br>
            <a:r>
              <a:rPr lang="en-US" sz="2400" b="1" u="sng" dirty="0" smtClean="0"/>
              <a:t>from fifteenth to the eighteenth century </a:t>
            </a:r>
            <a:endParaRPr lang="bg-BG" sz="2400" b="1" u="sng" dirty="0"/>
          </a:p>
        </p:txBody>
      </p:sp>
      <p:sp>
        <p:nvSpPr>
          <p:cNvPr id="6" name="Контейнер за съдържание 5"/>
          <p:cNvSpPr>
            <a:spLocks noGrp="1"/>
          </p:cNvSpPr>
          <p:nvPr>
            <p:ph sz="half" idx="1"/>
          </p:nvPr>
        </p:nvSpPr>
        <p:spPr>
          <a:xfrm>
            <a:off x="457200" y="1857364"/>
            <a:ext cx="4038600" cy="4786346"/>
          </a:xfrm>
        </p:spPr>
        <p:txBody>
          <a:bodyPr>
            <a:normAutofit/>
          </a:bodyPr>
          <a:lstStyle/>
          <a:p>
            <a:pPr>
              <a:buNone/>
            </a:pPr>
            <a:endParaRPr lang="en-US" sz="2000" b="1" dirty="0" smtClean="0"/>
          </a:p>
          <a:p>
            <a:r>
              <a:rPr lang="en-US" sz="2000" b="1" dirty="0" smtClean="0"/>
              <a:t>Slavery among the natives –  the most important was that its founded for agricultural purpose. The first slaves worked over some of plantations in African land.</a:t>
            </a:r>
          </a:p>
          <a:p>
            <a:endParaRPr lang="en-US" sz="2000" b="1" dirty="0" smtClean="0"/>
          </a:p>
          <a:p>
            <a:endParaRPr lang="en-US" sz="2000" b="1" dirty="0" smtClean="0"/>
          </a:p>
          <a:p>
            <a:pPr>
              <a:buNone/>
            </a:pPr>
            <a:r>
              <a:rPr lang="en-US" sz="2000" b="1" dirty="0" smtClean="0"/>
              <a:t>Portuguese establish the slave-trade was on the western coast</a:t>
            </a:r>
            <a:endParaRPr lang="bg-BG" sz="2000" b="1" dirty="0"/>
          </a:p>
        </p:txBody>
      </p:sp>
      <p:sp>
        <p:nvSpPr>
          <p:cNvPr id="7" name="Контейнер за съдържание 6"/>
          <p:cNvSpPr>
            <a:spLocks noGrp="1"/>
          </p:cNvSpPr>
          <p:nvPr>
            <p:ph sz="half" idx="2"/>
          </p:nvPr>
        </p:nvSpPr>
        <p:spPr>
          <a:xfrm>
            <a:off x="4648200" y="1357298"/>
            <a:ext cx="4352956" cy="5286412"/>
          </a:xfrm>
        </p:spPr>
        <p:txBody>
          <a:bodyPr/>
          <a:lstStyle/>
          <a:p>
            <a:pPr algn="just"/>
            <a:r>
              <a:rPr lang="en-US" sz="2000" b="1" dirty="0" smtClean="0"/>
              <a:t>      First recognition of the slave-trade by the English government in 1562, reign of  Elizabeth.   </a:t>
            </a:r>
            <a:endParaRPr lang="bg-BG" sz="2000" b="1" dirty="0" smtClean="0"/>
          </a:p>
          <a:p>
            <a:endParaRPr lang="bg-BG" dirty="0"/>
          </a:p>
        </p:txBody>
      </p:sp>
      <p:pic>
        <p:nvPicPr>
          <p:cNvPr id="3075" name="Picture 3" descr="C:\Users\comp\Desktop\ISHA presentation`s pic\4_5slave_trade copy.gif"/>
          <p:cNvPicPr>
            <a:picLocks noChangeAspect="1" noChangeArrowheads="1"/>
          </p:cNvPicPr>
          <p:nvPr/>
        </p:nvPicPr>
        <p:blipFill>
          <a:blip r:embed="rId2"/>
          <a:srcRect/>
          <a:stretch>
            <a:fillRect/>
          </a:stretch>
        </p:blipFill>
        <p:spPr bwMode="auto">
          <a:xfrm>
            <a:off x="357158" y="285728"/>
            <a:ext cx="3214675" cy="168041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076" name="Picture 4" descr="C:\Users\comp\Desktop\ISHA presentation`s pic\africa2.jpg"/>
          <p:cNvPicPr>
            <a:picLocks noChangeAspect="1" noChangeArrowheads="1"/>
          </p:cNvPicPr>
          <p:nvPr/>
        </p:nvPicPr>
        <p:blipFill>
          <a:blip r:embed="rId3"/>
          <a:srcRect/>
          <a:stretch>
            <a:fillRect/>
          </a:stretch>
        </p:blipFill>
        <p:spPr bwMode="auto">
          <a:xfrm>
            <a:off x="4929190" y="3000372"/>
            <a:ext cx="3502753" cy="2071692"/>
          </a:xfrm>
          <a:prstGeom prst="rect">
            <a:avLst/>
          </a:prstGeom>
          <a:ln>
            <a:noFill/>
          </a:ln>
          <a:effectLst>
            <a:outerShdw blurRad="292100" dist="139700" dir="2700000" algn="tl" rotWithShape="0">
              <a:srgbClr val="333333">
                <a:alpha val="65000"/>
              </a:srgbClr>
            </a:outerShdw>
          </a:effectLst>
        </p:spPr>
      </p:pic>
      <p:sp>
        <p:nvSpPr>
          <p:cNvPr id="8" name="Правоъгълник 7"/>
          <p:cNvSpPr/>
          <p:nvPr/>
        </p:nvSpPr>
        <p:spPr>
          <a:xfrm>
            <a:off x="4929190" y="5321826"/>
            <a:ext cx="3714776" cy="646331"/>
          </a:xfrm>
          <a:prstGeom prst="rect">
            <a:avLst/>
          </a:prstGeom>
        </p:spPr>
        <p:txBody>
          <a:bodyPr wrap="square">
            <a:spAutoFit/>
          </a:bodyPr>
          <a:lstStyle/>
          <a:p>
            <a:pPr>
              <a:buNone/>
            </a:pPr>
            <a:r>
              <a:rPr lang="en-US" b="1" dirty="0" smtClean="0"/>
              <a:t>Portuguese establish the slave-trade on the western coast</a:t>
            </a:r>
            <a:endParaRPr lang="bg-BG"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1" fill="hold" nodeType="clickEffect">
                                  <p:stCondLst>
                                    <p:cond delay="0"/>
                                  </p:stCondLst>
                                  <p:childTnLst>
                                    <p:set>
                                      <p:cBhvr>
                                        <p:cTn id="12" dur="1" fill="hold">
                                          <p:stCondLst>
                                            <p:cond delay="0"/>
                                          </p:stCondLst>
                                        </p:cTn>
                                        <p:tgtEl>
                                          <p:spTgt spid="3075"/>
                                        </p:tgtEl>
                                        <p:attrNameLst>
                                          <p:attrName>style.visibility</p:attrName>
                                        </p:attrNameLst>
                                      </p:cBhvr>
                                      <p:to>
                                        <p:strVal val="visible"/>
                                      </p:to>
                                    </p:set>
                                    <p:anim calcmode="lin" valueType="num">
                                      <p:cBhvr additive="base">
                                        <p:cTn id="13" dur="2000" fill="hold"/>
                                        <p:tgtEl>
                                          <p:spTgt spid="3075"/>
                                        </p:tgtEl>
                                        <p:attrNameLst>
                                          <p:attrName>ppt_x</p:attrName>
                                        </p:attrNameLst>
                                      </p:cBhvr>
                                      <p:tavLst>
                                        <p:tav tm="0">
                                          <p:val>
                                            <p:strVal val="#ppt_x"/>
                                          </p:val>
                                        </p:tav>
                                        <p:tav tm="100000">
                                          <p:val>
                                            <p:strVal val="#ppt_x"/>
                                          </p:val>
                                        </p:tav>
                                      </p:tavLst>
                                    </p:anim>
                                    <p:anim calcmode="lin" valueType="num">
                                      <p:cBhvr additive="base">
                                        <p:cTn id="14" dur="2000" fill="hold"/>
                                        <p:tgtEl>
                                          <p:spTgt spid="307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20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6">
                                            <p:txEl>
                                              <p:pRg st="1" end="1"/>
                                            </p:txEl>
                                          </p:spTgt>
                                        </p:tgtEl>
                                        <p:attrNameLst>
                                          <p:attrName>ppt_y</p:attrName>
                                        </p:attrNameLst>
                                      </p:cBhvr>
                                      <p:tavLst>
                                        <p:tav tm="0">
                                          <p:val>
                                            <p:strVal val="#ppt_y"/>
                                          </p:val>
                                        </p:tav>
                                        <p:tav tm="100000">
                                          <p:val>
                                            <p:strVal val="#ppt_y"/>
                                          </p:val>
                                        </p:tav>
                                      </p:tavLst>
                                    </p:anim>
                                  </p:childTnLst>
                                </p:cTn>
                              </p:par>
                              <p:par>
                                <p:cTn id="21" presetID="7" presetClass="entr" presetSubtype="8"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 calcmode="lin" valueType="num">
                                      <p:cBhvr additive="base">
                                        <p:cTn id="23" dur="2000" fill="hold"/>
                                        <p:tgtEl>
                                          <p:spTgt spid="6">
                                            <p:txEl>
                                              <p:pRg st="4" end="4"/>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7" presetClass="entr" presetSubtype="2" fill="hold" nodeType="clickEffect">
                                  <p:stCondLst>
                                    <p:cond delay="0"/>
                                  </p:stCondLst>
                                  <p:childTnLst>
                                    <p:set>
                                      <p:cBhvr>
                                        <p:cTn id="28" dur="1" fill="hold">
                                          <p:stCondLst>
                                            <p:cond delay="0"/>
                                          </p:stCondLst>
                                        </p:cTn>
                                        <p:tgtEl>
                                          <p:spTgt spid="3076"/>
                                        </p:tgtEl>
                                        <p:attrNameLst>
                                          <p:attrName>style.visibility</p:attrName>
                                        </p:attrNameLst>
                                      </p:cBhvr>
                                      <p:to>
                                        <p:strVal val="visible"/>
                                      </p:to>
                                    </p:set>
                                    <p:anim calcmode="lin" valueType="num">
                                      <p:cBhvr additive="base">
                                        <p:cTn id="29" dur="2000" fill="hold"/>
                                        <p:tgtEl>
                                          <p:spTgt spid="3076"/>
                                        </p:tgtEl>
                                        <p:attrNameLst>
                                          <p:attrName>ppt_x</p:attrName>
                                        </p:attrNameLst>
                                      </p:cBhvr>
                                      <p:tavLst>
                                        <p:tav tm="0">
                                          <p:val>
                                            <p:strVal val="1+#ppt_w/2"/>
                                          </p:val>
                                        </p:tav>
                                        <p:tav tm="100000">
                                          <p:val>
                                            <p:strVal val="#ppt_x"/>
                                          </p:val>
                                        </p:tav>
                                      </p:tavLst>
                                    </p:anim>
                                    <p:anim calcmode="lin" valueType="num">
                                      <p:cBhvr additive="base">
                                        <p:cTn id="30" dur="2000" fill="hold"/>
                                        <p:tgtEl>
                                          <p:spTgt spid="3076"/>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7" presetClass="entr" presetSubtype="2" fill="hold" nodeType="clickEffect">
                                  <p:stCondLst>
                                    <p:cond delay="0"/>
                                  </p:stCondLst>
                                  <p:childTnLst>
                                    <p:set>
                                      <p:cBhvr>
                                        <p:cTn id="34" dur="1" fill="hold">
                                          <p:stCondLst>
                                            <p:cond delay="0"/>
                                          </p:stCondLst>
                                        </p:cTn>
                                        <p:tgtEl>
                                          <p:spTgt spid="8">
                                            <p:txEl>
                                              <p:pRg st="0" end="0"/>
                                            </p:txEl>
                                          </p:spTgt>
                                        </p:tgtEl>
                                        <p:attrNameLst>
                                          <p:attrName>style.visibility</p:attrName>
                                        </p:attrNameLst>
                                      </p:cBhvr>
                                      <p:to>
                                        <p:strVal val="visible"/>
                                      </p:to>
                                    </p:set>
                                    <p:anim calcmode="lin" valueType="num">
                                      <p:cBhvr additive="base">
                                        <p:cTn id="35" dur="20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36" dur="20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тема">
  <a:themeElements>
    <a:clrScheme name="О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тема">
  <a:themeElements>
    <a:clrScheme name="О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1297</TotalTime>
  <Words>877</Words>
  <Application>Microsoft Office PowerPoint</Application>
  <PresentationFormat>Презентация на цял екран (4:3)</PresentationFormat>
  <Paragraphs>147</Paragraphs>
  <Slides>14</Slides>
  <Notes>1</Notes>
  <HiddenSlides>0</HiddenSlides>
  <MMClips>0</MMClips>
  <ScaleCrop>false</ScaleCrop>
  <HeadingPairs>
    <vt:vector size="4" baseType="variant">
      <vt:variant>
        <vt:lpstr>Тема</vt:lpstr>
      </vt:variant>
      <vt:variant>
        <vt:i4>1</vt:i4>
      </vt:variant>
      <vt:variant>
        <vt:lpstr>Заглавия на слайдовете</vt:lpstr>
      </vt:variant>
      <vt:variant>
        <vt:i4>14</vt:i4>
      </vt:variant>
    </vt:vector>
  </HeadingPairs>
  <TitlesOfParts>
    <vt:vector size="15" baseType="lpstr">
      <vt:lpstr>Office тема</vt:lpstr>
      <vt:lpstr> workshop: slavery presentation`s title :   Slavery before and now  </vt:lpstr>
      <vt:lpstr>Purpose </vt:lpstr>
      <vt:lpstr>Content:</vt:lpstr>
      <vt:lpstr>The slavery before</vt:lpstr>
      <vt:lpstr>Slavery in Greece</vt:lpstr>
      <vt:lpstr>Слайд 6</vt:lpstr>
      <vt:lpstr>Slavery in Rome</vt:lpstr>
      <vt:lpstr>Слайд 8</vt:lpstr>
      <vt:lpstr> Slavery in Africa from fifteenth to the eighteenth century </vt:lpstr>
      <vt:lpstr>Slavery now  Slavery in the west Indies 1750 to 1790</vt:lpstr>
      <vt:lpstr>Early Opponents of African Slavery  in England and America </vt:lpstr>
      <vt:lpstr>Political History of Slavery.—Compromises of 1850</vt:lpstr>
      <vt:lpstr>The idea about slavery – 19-th -20th century.  Modern form of slavery        </vt:lpstr>
      <vt:lpstr>Comparision, summary and implications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comp</dc:creator>
  <cp:lastModifiedBy>comp</cp:lastModifiedBy>
  <cp:revision>82</cp:revision>
  <dcterms:created xsi:type="dcterms:W3CDTF">2011-12-22T21:40:12Z</dcterms:created>
  <dcterms:modified xsi:type="dcterms:W3CDTF">2011-12-28T12:00:34Z</dcterms:modified>
</cp:coreProperties>
</file>