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91A3-B161-4B83-B50F-7B8E799C512B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5D755-D791-4D61-BC07-F15BA3A0B0A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D755-D791-4D61-BC07-F15BA3A0B0A6}" type="slidenum">
              <a:rPr lang="bg-BG" smtClean="0"/>
              <a:pPr/>
              <a:t>7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6635-B0FA-4C57-8E11-14575E485BC9}" type="datetimeFigureOut">
              <a:rPr lang="bg-BG" smtClean="0"/>
              <a:pPr/>
              <a:t>22.5.2010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73708-F0E4-4689-9E7C-982F5C1C639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ibd.com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История и развитие на Вавилонската религия (ок. 4 хил.пр.Хр-538г. пр. Хр.)</a:t>
            </a:r>
            <a:endParaRPr lang="bg-BG" b="1" dirty="0"/>
          </a:p>
        </p:txBody>
      </p:sp>
      <p:pic>
        <p:nvPicPr>
          <p:cNvPr id="5" name="Picture 4" descr="babylon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6143668" cy="4067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0"/>
            <a:ext cx="8229600" cy="1857388"/>
          </a:xfrm>
        </p:spPr>
        <p:txBody>
          <a:bodyPr>
            <a:normAutofit fontScale="90000"/>
          </a:bodyPr>
          <a:lstStyle/>
          <a:p>
            <a:pPr algn="just"/>
            <a:r>
              <a:rPr lang="bg-BG" sz="2400" b="1" dirty="0" smtClean="0"/>
              <a:t>          В цялата шумерска религия бог Ану (на шумерски – На) най-често е признаван за баща и цар на всички богове, макар че не рядко е твърде мъглива фигура. Именно от Ану човечеството и отделните владетели получават царската власт и нейните атрибути. Според “Епос за Етана” пред Ану на небесата лежат скиптърът, тиарата, царската корона и овчарската гега. </a:t>
            </a:r>
            <a:endParaRPr lang="bg-BG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7562"/>
            <a:ext cx="4040188" cy="500066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Бог Ану</a:t>
            </a:r>
            <a:endParaRPr lang="bg-BG" dirty="0"/>
          </a:p>
        </p:txBody>
      </p:sp>
      <p:pic>
        <p:nvPicPr>
          <p:cNvPr id="7" name="Content Placeholder 6" descr="anu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4040188" cy="2786082"/>
          </a:xfrm>
        </p:spPr>
      </p:pic>
      <p:pic>
        <p:nvPicPr>
          <p:cNvPr id="8" name="Content Placeholder 7" descr="anu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500042"/>
            <a:ext cx="3089907" cy="30003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bg-BG" dirty="0" smtClean="0"/>
              <a:t>Заключение 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4286256"/>
            <a:ext cx="8715436" cy="2000264"/>
          </a:xfrm>
        </p:spPr>
        <p:txBody>
          <a:bodyPr>
            <a:noAutofit/>
          </a:bodyPr>
          <a:lstStyle/>
          <a:p>
            <a:pPr algn="just"/>
            <a:r>
              <a:rPr lang="bg-BG" sz="1800" dirty="0" smtClean="0"/>
              <a:t>Разглеждайки религията на Вавилон можем да стигнем до най-различни изводи в зависимост от това дали се опитваме да разглеждаме религията във вида, в който е била изживявана и изповядвана от обикновения човек и неговото семейство в глинената колиба, или да я тълкуваме като систематизирана теология на жреците и учените. Във всеки случай, запознаването с тази система води до множество интересни исторически сведения. </a:t>
            </a:r>
            <a:endParaRPr lang="bg-BG" sz="1800" dirty="0"/>
          </a:p>
        </p:txBody>
      </p:sp>
      <p:pic>
        <p:nvPicPr>
          <p:cNvPr id="7" name="Content Placeholder 6" descr="kart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5857916" cy="2643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Използвани източници :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7472386" cy="4697427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1. “Величието на Вавилон” от Хари Сагс </a:t>
            </a:r>
          </a:p>
          <a:p>
            <a:r>
              <a:rPr lang="bg-BG" sz="2800" b="1" dirty="0" smtClean="0"/>
              <a:t>2. “</a:t>
            </a:r>
            <a:r>
              <a:rPr lang="en-US" sz="2800" b="1" dirty="0" smtClean="0"/>
              <a:t>Religion of Babylonia and Assyria” , by Morris </a:t>
            </a:r>
            <a:r>
              <a:rPr lang="en-US" sz="2800" b="1" dirty="0" err="1" smtClean="0"/>
              <a:t>Jastrow</a:t>
            </a:r>
            <a:endParaRPr lang="en-US" sz="2800" b="1" dirty="0" smtClean="0"/>
          </a:p>
          <a:p>
            <a:r>
              <a:rPr lang="en-US" sz="2800" b="1" dirty="0" smtClean="0"/>
              <a:t>3. </a:t>
            </a:r>
            <a:r>
              <a:rPr lang="en-US" sz="2800" b="1" dirty="0" smtClean="0">
                <a:hlinkClick r:id="rId2"/>
              </a:rPr>
              <a:t>www.scribd.com</a:t>
            </a:r>
            <a:r>
              <a:rPr lang="en-US" sz="2800" b="1" dirty="0" smtClean="0"/>
              <a:t> - </a:t>
            </a:r>
            <a:r>
              <a:rPr lang="bg-BG" sz="2800" b="1" dirty="0" smtClean="0"/>
              <a:t>електронна библиотека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rmAutofit/>
          </a:bodyPr>
          <a:lstStyle/>
          <a:p>
            <a:r>
              <a:rPr lang="bg-BG" dirty="0" smtClean="0"/>
              <a:t>Изготвил презентацията :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043890" cy="3951288"/>
          </a:xfrm>
        </p:spPr>
        <p:txBody>
          <a:bodyPr/>
          <a:lstStyle/>
          <a:p>
            <a:pPr>
              <a:buNone/>
            </a:pPr>
            <a:r>
              <a:rPr lang="bg-BG" b="1" dirty="0" smtClean="0"/>
              <a:t>     Имелда Димитрова Владева, </a:t>
            </a:r>
          </a:p>
          <a:p>
            <a:pPr>
              <a:buNone/>
            </a:pPr>
            <a:r>
              <a:rPr lang="bg-BG" b="1" dirty="0" smtClean="0"/>
              <a:t>     първи курс, специалност История в Софийския университет “Свети Климент Охридски” , януари 2010г. </a:t>
            </a:r>
          </a:p>
          <a:p>
            <a:pPr>
              <a:buNone/>
            </a:pPr>
            <a:r>
              <a:rPr lang="bg-BG" b="1" dirty="0" smtClean="0"/>
              <a:t>     Факултетен номер : 24 616 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214818"/>
            <a:ext cx="8229600" cy="2286016"/>
          </a:xfrm>
        </p:spPr>
        <p:txBody>
          <a:bodyPr>
            <a:normAutofit fontScale="90000"/>
          </a:bodyPr>
          <a:lstStyle/>
          <a:p>
            <a:pPr algn="just"/>
            <a:r>
              <a:rPr lang="bg-BG" sz="2000" b="1" dirty="0" smtClean="0"/>
              <a:t>                </a:t>
            </a:r>
            <a:r>
              <a:rPr lang="bg-BG" sz="2200" b="1" dirty="0" smtClean="0"/>
              <a:t>Вавилонската религия е една от най-древните и може да бъде описана като смесица от локални и природни култове, за  обслужването на които в градовете е имало специални храмове. Религията е политеистична, белязана с черти, свързани с култовете към плодородието. Имат специфични космологични митове, които са достъпни за нас от клинописните текстове с религиозно съдържание върху статуи, цилиндри, стели и глинени полчки.</a:t>
            </a:r>
            <a:endParaRPr lang="bg-BG" sz="22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85786" y="3500438"/>
            <a:ext cx="1785950" cy="857256"/>
          </a:xfrm>
        </p:spPr>
        <p:txBody>
          <a:bodyPr>
            <a:normAutofit/>
          </a:bodyPr>
          <a:lstStyle/>
          <a:p>
            <a:r>
              <a:rPr lang="bg-BG" dirty="0" smtClean="0"/>
              <a:t>Цилиндров надпис</a:t>
            </a:r>
            <a:endParaRPr lang="bg-BG" dirty="0"/>
          </a:p>
        </p:txBody>
      </p:sp>
      <p:pic>
        <p:nvPicPr>
          <p:cNvPr id="6" name="Content Placeholder 5" descr="ms2426.jpg">
            <a:hlinkHover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2088967" cy="2685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72000" y="3429000"/>
            <a:ext cx="3429024" cy="642942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План    на    Вавилон</a:t>
            </a:r>
            <a:endParaRPr lang="bg-BG" sz="2800" dirty="0"/>
          </a:p>
        </p:txBody>
      </p:sp>
      <p:pic>
        <p:nvPicPr>
          <p:cNvPr id="7" name="Picture 6" descr="rec_babylon_cit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42852"/>
            <a:ext cx="5214974" cy="3429024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15328" cy="857256"/>
          </a:xfrm>
        </p:spPr>
        <p:txBody>
          <a:bodyPr>
            <a:noAutofit/>
          </a:bodyPr>
          <a:lstStyle/>
          <a:p>
            <a:r>
              <a:rPr lang="bg-BG" sz="2400" b="1" dirty="0" smtClean="0"/>
              <a:t>Вавилонски пантеон преди обединението на племената от Хамурапи т.е. Преди 2300 г. пр. Хр.</a:t>
            </a:r>
            <a:endParaRPr lang="bg-BG" sz="2400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71538" y="4071942"/>
            <a:ext cx="1571636" cy="642942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Нергал</a:t>
            </a:r>
            <a:endParaRPr lang="bg-BG" sz="2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645025" y="4214818"/>
            <a:ext cx="3641751" cy="571504"/>
          </a:xfrm>
        </p:spPr>
        <p:txBody>
          <a:bodyPr/>
          <a:lstStyle/>
          <a:p>
            <a:pPr algn="ctr"/>
            <a:r>
              <a:rPr lang="bg-BG" dirty="0" smtClean="0"/>
              <a:t>зикурат</a:t>
            </a:r>
            <a:endParaRPr lang="bg-BG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357158" y="4714885"/>
            <a:ext cx="8329643" cy="157163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bg-BG" dirty="0" smtClean="0"/>
              <a:t>          </a:t>
            </a:r>
            <a:r>
              <a:rPr lang="bg-BG" b="1" dirty="0" smtClean="0"/>
              <a:t>Храмовите постройки на шумеро-акадската култура са зикуратите. Сред почитаните богове от този период са: </a:t>
            </a:r>
            <a:r>
              <a:rPr lang="en-US" b="1" dirty="0" smtClean="0"/>
              <a:t>E</a:t>
            </a:r>
            <a:r>
              <a:rPr lang="bg-BG" b="1" dirty="0" smtClean="0"/>
              <a:t>нлил/Бел, Белит, Нин-гирсу, Бау, Еа/Енки, Нергал, Шамаш, Син, Нана, Ищар, Ану, Домузи, Лугалбанда, Даган и др.</a:t>
            </a:r>
            <a:endParaRPr lang="bg-BG" b="1" dirty="0"/>
          </a:p>
        </p:txBody>
      </p:sp>
      <p:pic>
        <p:nvPicPr>
          <p:cNvPr id="7" name="Picture 6" descr="ziggur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142984"/>
            <a:ext cx="4214841" cy="30003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15" descr="nerg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357298"/>
            <a:ext cx="221457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babylonpanth - genealog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14348" y="1000108"/>
            <a:ext cx="2428892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Родословно дърво на Вавило</a:t>
            </a:r>
            <a:r>
              <a:rPr lang="bg-BG" b="1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нските </a:t>
            </a:r>
            <a:r>
              <a:rPr lang="bg-BG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богове</a:t>
            </a:r>
            <a:endParaRPr lang="bg-BG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571876"/>
            <a:ext cx="7772400" cy="785818"/>
          </a:xfrm>
        </p:spPr>
        <p:txBody>
          <a:bodyPr>
            <a:noAutofit/>
          </a:bodyPr>
          <a:lstStyle/>
          <a:p>
            <a:r>
              <a:rPr lang="bg-BG" sz="2400" b="1" dirty="0" smtClean="0"/>
              <a:t>План на Урук и светилище на Енлил</a:t>
            </a:r>
            <a:endParaRPr lang="bg-BG" sz="2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7929618" cy="2071702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bg-BG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Енлил – бог на долния свят, където под “долен свят” се разбира божествения свят. При управлението на Саргон Древни (3800г. пр.Хр.) има доказателства за почитането му от предмети на изкуството. Към него е имало най-голяма почит в град Нипур. От Нарам-Суен до каситския период владетелите на Акад изписвали имената си в неговия храм в Нипур ( понеже строителният материал като глина напр. е неустойчив са се налагали чести реконструкции). Бог Енлил е почитан и в Урук, където също има светилище. </a:t>
            </a:r>
            <a:endParaRPr lang="bg-BG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 descr="hram na enlil v uruk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6858048" cy="335758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000042">
            <a:off x="414113" y="5192260"/>
            <a:ext cx="4214841" cy="809775"/>
          </a:xfrm>
        </p:spPr>
        <p:txBody>
          <a:bodyPr>
            <a:normAutofit/>
          </a:bodyPr>
          <a:lstStyle/>
          <a:p>
            <a:r>
              <a:rPr lang="bg-BG" sz="2400" dirty="0" smtClean="0"/>
              <a:t>  БОГ Енки/еа</a:t>
            </a:r>
            <a:endParaRPr lang="bg-BG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0" y="1142984"/>
            <a:ext cx="3851275" cy="3357586"/>
          </a:xfrm>
        </p:spPr>
        <p:txBody>
          <a:bodyPr/>
          <a:lstStyle/>
          <a:p>
            <a:pPr algn="just"/>
            <a:r>
              <a:rPr lang="bg-BG" b="1" dirty="0" smtClean="0">
                <a:solidFill>
                  <a:schemeClr val="tx1"/>
                </a:solidFill>
              </a:rPr>
              <a:t>      ЕА/ЕНКИ  –  ПОВЕЛИТЕЛ  НА ЗЕМЯТА  И  ДОМА  НА  ВОДАТА, БОГ НА  МЪДРОСТТА.  ЗАКРИЛЯН Е ОТ БОГА НА ГРАД   ЕРИДУ, ЕДИН ОТ НАЙ-ДРЕВНИТЕ И СВЕЩЕНИ ГРАДОВЕ В ЮЖЕН ВАВИЛОН, ДН. АБУ-ШАХРЕЙН </a:t>
            </a:r>
            <a:endParaRPr lang="bg-BG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enki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3884613" cy="4643437"/>
          </a:xfrm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4500570"/>
            <a:ext cx="8229600" cy="1714512"/>
          </a:xfrm>
        </p:spPr>
        <p:txBody>
          <a:bodyPr>
            <a:noAutofit/>
          </a:bodyPr>
          <a:lstStyle/>
          <a:p>
            <a:pPr algn="just"/>
            <a:r>
              <a:rPr lang="bg-BG" sz="2000" b="1" dirty="0" smtClean="0"/>
              <a:t>        Богът на слънцето – докато пътува през деня по небето той разсейва мрака и вижда всичко, каквото върши човекът. Шамаш е богът на справедливостта и върху стелата на Хамурапи е изобразен как връчва на царя справедливите закони.  Във Вавилония е олицетворяван чрез диск с четири лъча и сияние. Основните градове, с които е свързан, са Сипар и Ларса</a:t>
            </a:r>
            <a:endParaRPr lang="bg-BG" sz="2000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1071538" y="3786190"/>
            <a:ext cx="2857520" cy="500066"/>
          </a:xfrm>
        </p:spPr>
        <p:txBody>
          <a:bodyPr>
            <a:normAutofit/>
          </a:bodyPr>
          <a:lstStyle/>
          <a:p>
            <a:r>
              <a:rPr lang="bg-BG" dirty="0" smtClean="0"/>
              <a:t>Храм на Шамаш</a:t>
            </a:r>
            <a:endParaRPr lang="bg-BG" dirty="0"/>
          </a:p>
        </p:txBody>
      </p:sp>
      <p:pic>
        <p:nvPicPr>
          <p:cNvPr id="10" name="Content Placeholder 9" descr="Shamas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714620"/>
            <a:ext cx="1227435" cy="1500198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6215074" y="2928934"/>
            <a:ext cx="2471726" cy="11430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g-BG" dirty="0" smtClean="0"/>
              <a:t>   Шамаш на трона си и неговият символ на олтара пред него</a:t>
            </a:r>
            <a:endParaRPr lang="bg-BG" dirty="0"/>
          </a:p>
        </p:txBody>
      </p:sp>
      <p:pic>
        <p:nvPicPr>
          <p:cNvPr id="11" name="Content Placeholder 10" descr="shamash in his shrine, his emblem before him on the alta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43504" y="428604"/>
            <a:ext cx="3714776" cy="2214578"/>
          </a:xfrm>
        </p:spPr>
      </p:pic>
      <p:pic>
        <p:nvPicPr>
          <p:cNvPr id="12" name="Picture 11" descr="temple- shamas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7166"/>
            <a:ext cx="3857652" cy="2977837"/>
          </a:xfrm>
          <a:prstGeom prst="foldedCorner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2643206" cy="3714776"/>
          </a:xfrm>
        </p:spPr>
        <p:txBody>
          <a:bodyPr>
            <a:normAutofit/>
          </a:bodyPr>
          <a:lstStyle/>
          <a:p>
            <a:r>
              <a:rPr lang="bg-BG" sz="1800" b="1" dirty="0" smtClean="0"/>
              <a:t>     </a:t>
            </a:r>
            <a:r>
              <a:rPr lang="bg-BG" sz="1600" b="1" dirty="0" smtClean="0"/>
              <a:t>Ищар (в шумерския контекст  Инин  или  Инана) постепенно  се  налага  като  единственото  женско божество,  така  че думата “ищар” започва   да  означава богиня изобщо. Страховитата и сила е намерила отражение в живописния мит, описващ колесница,теглена от седем опитомени лъва. Един шумерски религиозен поет казва за нея:</a:t>
            </a:r>
            <a:endParaRPr lang="bg-BG" sz="1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488" y="4286256"/>
            <a:ext cx="5572164" cy="1571636"/>
          </a:xfrm>
        </p:spPr>
        <p:txBody>
          <a:bodyPr>
            <a:normAutofit/>
          </a:bodyPr>
          <a:lstStyle/>
          <a:p>
            <a:r>
              <a:rPr lang="bg-BG" sz="1600" dirty="0" smtClean="0"/>
              <a:t>С Енлил в неговата земя  тя предопределя съдбата... </a:t>
            </a:r>
          </a:p>
          <a:p>
            <a:r>
              <a:rPr lang="bg-BG" sz="1600" dirty="0" smtClean="0"/>
              <a:t>Боговете на земята се събират пред нея,</a:t>
            </a:r>
          </a:p>
          <a:p>
            <a:r>
              <a:rPr lang="bg-BG" sz="1600" dirty="0" smtClean="0"/>
              <a:t>великите Ануна </a:t>
            </a:r>
            <a:r>
              <a:rPr lang="en-US" sz="1600" dirty="0" smtClean="0"/>
              <a:t>[ </a:t>
            </a:r>
            <a:r>
              <a:rPr lang="bg-BG" sz="1600" dirty="0" smtClean="0"/>
              <a:t>основните богове</a:t>
            </a:r>
            <a:r>
              <a:rPr lang="en-US" sz="1600" dirty="0" smtClean="0"/>
              <a:t>]</a:t>
            </a:r>
            <a:r>
              <a:rPr lang="bg-BG" sz="1600" dirty="0" smtClean="0"/>
              <a:t> я почитат,</a:t>
            </a:r>
          </a:p>
          <a:p>
            <a:r>
              <a:rPr lang="bg-BG" sz="1600" dirty="0" smtClean="0"/>
              <a:t>в тяхно присъствие Повелителката моя изрича своята присъда</a:t>
            </a:r>
            <a:endParaRPr lang="bg-BG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74" y="3571876"/>
            <a:ext cx="2500330" cy="714380"/>
          </a:xfrm>
        </p:spPr>
        <p:txBody>
          <a:bodyPr>
            <a:normAutofit fontScale="85000" lnSpcReduction="20000"/>
          </a:bodyPr>
          <a:lstStyle/>
          <a:p>
            <a:r>
              <a:rPr lang="bg-BG" sz="2000" dirty="0" smtClean="0"/>
              <a:t>     Инана е богиня на войната, любовта и раждането</a:t>
            </a:r>
            <a:endParaRPr lang="bg-BG" sz="2000" dirty="0"/>
          </a:p>
        </p:txBody>
      </p:sp>
      <p:pic>
        <p:nvPicPr>
          <p:cNvPr id="7" name="Content Placeholder 6" descr="ishtar as a warrior godes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215074" y="714356"/>
            <a:ext cx="2571768" cy="2428892"/>
          </a:xfrm>
        </p:spPr>
      </p:pic>
      <p:pic>
        <p:nvPicPr>
          <p:cNvPr id="10" name="Content Placeholder 9" descr="lion_of_babylon symbol of Isht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428605"/>
            <a:ext cx="2357486" cy="2000263"/>
          </a:xfrm>
        </p:spPr>
      </p:pic>
      <p:pic>
        <p:nvPicPr>
          <p:cNvPr id="11" name="Picture 10" descr="ishta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28605"/>
            <a:ext cx="2811800" cy="34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Пантеон по времето на Хамурапи</a:t>
            </a:r>
            <a:br>
              <a:rPr lang="bg-BG" dirty="0" smtClean="0"/>
            </a:br>
            <a:r>
              <a:rPr lang="bg-BG" dirty="0" smtClean="0"/>
              <a:t>(1792-1750г. пр. Хр.)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57760"/>
            <a:ext cx="8472518" cy="1214446"/>
          </a:xfrm>
        </p:spPr>
        <p:txBody>
          <a:bodyPr>
            <a:normAutofit/>
          </a:bodyPr>
          <a:lstStyle/>
          <a:p>
            <a:r>
              <a:rPr lang="bg-BG" dirty="0" smtClean="0"/>
              <a:t>          По времето на Хамурапи започва по-силно влияние на култа към бог Мардук. Той постепенно измества Енлил като върховен бог и получава прозвището “Бел” – повелител. </a:t>
            </a:r>
            <a:endParaRPr lang="bg-BG" dirty="0"/>
          </a:p>
        </p:txBody>
      </p:sp>
      <p:pic>
        <p:nvPicPr>
          <p:cNvPr id="7" name="Content Placeholder 6" descr="mardu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2071702" cy="235745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760" y="4071941"/>
            <a:ext cx="2686040" cy="428628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/>
              <a:t>Изображения на Мардук</a:t>
            </a:r>
            <a:endParaRPr lang="bg-BG" dirty="0"/>
          </a:p>
        </p:txBody>
      </p:sp>
      <p:pic>
        <p:nvPicPr>
          <p:cNvPr id="8" name="Content Placeholder 7" descr="marduk 2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00430" y="1500174"/>
            <a:ext cx="2028487" cy="3143272"/>
          </a:xfrm>
        </p:spPr>
      </p:pic>
      <p:pic>
        <p:nvPicPr>
          <p:cNvPr id="9" name="Picture 8" descr="marduktiamat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928802"/>
            <a:ext cx="2500330" cy="185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725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История и развитие на Вавилонската религия (ок. 4 хил.пр.Хр-538г. пр. Хр.)</vt:lpstr>
      <vt:lpstr>                Вавилонската религия е една от най-древните и може да бъде описана като смесица от локални и природни култове, за  обслужването на които в градовете е имало специални храмове. Религията е политеистична, белязана с черти, свързани с култовете към плодородието. Имат специфични космологични митове, които са достъпни за нас от клинописните текстове с религиозно съдържание върху статуи, цилиндри, стели и глинени полчки.</vt:lpstr>
      <vt:lpstr>Вавилонски пантеон преди обединението на племената от Хамурапи т.е. Преди 2300 г. пр. Хр.</vt:lpstr>
      <vt:lpstr>Slide 4</vt:lpstr>
      <vt:lpstr>План на Урук и светилище на Енлил</vt:lpstr>
      <vt:lpstr>  БОГ Енки/еа</vt:lpstr>
      <vt:lpstr>        Богът на слънцето – докато пътува през деня по небето той разсейва мрака и вижда всичко, каквото върши човекът. Шамаш е богът на справедливостта и върху стелата на Хамурапи е изобразен как връчва на царя справедливите закони.  Във Вавилония е олицетворяван чрез диск с четири лъча и сияние. Основните градове, с които е свързан, са Сипар и Ларса</vt:lpstr>
      <vt:lpstr>     Ищар (в шумерския контекст  Инин  или  Инана) постепенно  се  налага  като  единственото  женско божество,  така  че думата “ищар” започва   да  означава богиня изобщо. Страховитата и сила е намерила отражение в живописния мит, описващ колесница,теглена от седем опитомени лъва. Един шумерски религиозен поет казва за нея:</vt:lpstr>
      <vt:lpstr>Пантеон по времето на Хамурапи (1792-1750г. пр. Хр.)</vt:lpstr>
      <vt:lpstr>          В цялата шумерска религия бог Ану (на шумерски – На) най-често е признаван за баща и цар на всички богове, макар че не рядко е твърде мъглива фигура. Именно от Ану човечеството и отделните владетели получават царската власт и нейните атрибути. Според “Епос за Етана” пред Ану на небесата лежат скиптърът, тиарата, царската корона и овчарската гега. </vt:lpstr>
      <vt:lpstr>Заключение </vt:lpstr>
      <vt:lpstr>Използвани източници : </vt:lpstr>
      <vt:lpstr>Изготвил презентацията 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Computer</cp:lastModifiedBy>
  <cp:revision>46</cp:revision>
  <dcterms:created xsi:type="dcterms:W3CDTF">2010-01-13T19:16:43Z</dcterms:created>
  <dcterms:modified xsi:type="dcterms:W3CDTF">2010-05-22T12:27:50Z</dcterms:modified>
</cp:coreProperties>
</file>